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6" r:id="rId2"/>
    <p:sldId id="257" r:id="rId3"/>
    <p:sldId id="258" r:id="rId4"/>
    <p:sldId id="259" r:id="rId5"/>
    <p:sldId id="268" r:id="rId6"/>
    <p:sldId id="269" r:id="rId7"/>
    <p:sldId id="260" r:id="rId8"/>
    <p:sldId id="270" r:id="rId9"/>
    <p:sldId id="262" r:id="rId10"/>
    <p:sldId id="263" r:id="rId11"/>
    <p:sldId id="264" r:id="rId12"/>
    <p:sldId id="265" r:id="rId13"/>
    <p:sldId id="266" r:id="rId14"/>
    <p:sldId id="282" r:id="rId15"/>
    <p:sldId id="267" r:id="rId16"/>
    <p:sldId id="271" r:id="rId17"/>
    <p:sldId id="261" r:id="rId18"/>
    <p:sldId id="272" r:id="rId19"/>
    <p:sldId id="274" r:id="rId20"/>
    <p:sldId id="273" r:id="rId21"/>
    <p:sldId id="275" r:id="rId22"/>
    <p:sldId id="276" r:id="rId23"/>
    <p:sldId id="277" r:id="rId24"/>
    <p:sldId id="298" r:id="rId25"/>
    <p:sldId id="299" r:id="rId26"/>
    <p:sldId id="300" r:id="rId27"/>
    <p:sldId id="283" r:id="rId28"/>
    <p:sldId id="290" r:id="rId29"/>
    <p:sldId id="284" r:id="rId30"/>
    <p:sldId id="285" r:id="rId31"/>
    <p:sldId id="286" r:id="rId32"/>
    <p:sldId id="301" r:id="rId33"/>
    <p:sldId id="287" r:id="rId34"/>
    <p:sldId id="288" r:id="rId35"/>
    <p:sldId id="289" r:id="rId36"/>
    <p:sldId id="291" r:id="rId37"/>
    <p:sldId id="292" r:id="rId38"/>
    <p:sldId id="296" r:id="rId39"/>
    <p:sldId id="297" r:id="rId40"/>
    <p:sldId id="302" r:id="rId41"/>
    <p:sldId id="303" r:id="rId42"/>
    <p:sldId id="304" r:id="rId43"/>
    <p:sldId id="305" r:id="rId44"/>
    <p:sldId id="306" r:id="rId45"/>
    <p:sldId id="307" r:id="rId46"/>
    <p:sldId id="308" r:id="rId47"/>
    <p:sldId id="309" r:id="rId48"/>
    <p:sldId id="310" r:id="rId49"/>
    <p:sldId id="311" r:id="rId50"/>
    <p:sldId id="312" r:id="rId51"/>
    <p:sldId id="278" r:id="rId52"/>
    <p:sldId id="280" r:id="rId53"/>
    <p:sldId id="281" r:id="rId54"/>
    <p:sldId id="279"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68" y="1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225B9D-E1B3-4B76-9DAE-0A9B5379F9A8}" type="datetimeFigureOut">
              <a:rPr lang="en-IN" smtClean="0"/>
              <a:t>13-03-2023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5F535-E224-4740-AA6D-0486A36C8F8D}" type="slidenum">
              <a:rPr lang="en-IN" smtClean="0"/>
              <a:t>‹#›</a:t>
            </a:fld>
            <a:endParaRPr lang="en-IN"/>
          </a:p>
        </p:txBody>
      </p:sp>
    </p:spTree>
    <p:extLst>
      <p:ext uri="{BB962C8B-B14F-4D97-AF65-F5344CB8AC3E}">
        <p14:creationId xmlns:p14="http://schemas.microsoft.com/office/powerpoint/2010/main" val="1932275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D5F535-E224-4740-AA6D-0486A36C8F8D}" type="slidenum">
              <a:rPr lang="en-IN" smtClean="0"/>
              <a:t>7</a:t>
            </a:fld>
            <a:endParaRPr lang="en-IN"/>
          </a:p>
        </p:txBody>
      </p:sp>
    </p:spTree>
    <p:extLst>
      <p:ext uri="{BB962C8B-B14F-4D97-AF65-F5344CB8AC3E}">
        <p14:creationId xmlns:p14="http://schemas.microsoft.com/office/powerpoint/2010/main" val="1659310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D5F535-E224-4740-AA6D-0486A36C8F8D}" type="slidenum">
              <a:rPr lang="en-IN" smtClean="0"/>
              <a:t>16</a:t>
            </a:fld>
            <a:endParaRPr lang="en-IN"/>
          </a:p>
        </p:txBody>
      </p:sp>
    </p:spTree>
    <p:extLst>
      <p:ext uri="{BB962C8B-B14F-4D97-AF65-F5344CB8AC3E}">
        <p14:creationId xmlns:p14="http://schemas.microsoft.com/office/powerpoint/2010/main" val="89421198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BA9281-4D17-4EEA-9FA6-AF834FBC1990}"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CF4B396-B894-4D2F-9D79-28648B1B0941}" type="slidenum">
              <a:rPr lang="en-IN" smtClean="0"/>
              <a:t>‹#›</a:t>
            </a:fld>
            <a:endParaRPr lang="en-IN"/>
          </a:p>
        </p:txBody>
      </p:sp>
    </p:spTree>
    <p:extLst>
      <p:ext uri="{BB962C8B-B14F-4D97-AF65-F5344CB8AC3E}">
        <p14:creationId xmlns:p14="http://schemas.microsoft.com/office/powerpoint/2010/main" val="1996342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BA9281-4D17-4EEA-9FA6-AF834FBC1990}"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F4B396-B894-4D2F-9D79-28648B1B0941}" type="slidenum">
              <a:rPr lang="en-IN" smtClean="0"/>
              <a:t>‹#›</a:t>
            </a:fld>
            <a:endParaRPr lang="en-IN"/>
          </a:p>
        </p:txBody>
      </p:sp>
    </p:spTree>
    <p:extLst>
      <p:ext uri="{BB962C8B-B14F-4D97-AF65-F5344CB8AC3E}">
        <p14:creationId xmlns:p14="http://schemas.microsoft.com/office/powerpoint/2010/main" val="3499098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BA9281-4D17-4EEA-9FA6-AF834FBC1990}"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F4B396-B894-4D2F-9D79-28648B1B0941}" type="slidenum">
              <a:rPr lang="en-IN" smtClean="0"/>
              <a:t>‹#›</a:t>
            </a:fld>
            <a:endParaRPr lang="en-IN"/>
          </a:p>
        </p:txBody>
      </p:sp>
    </p:spTree>
    <p:extLst>
      <p:ext uri="{BB962C8B-B14F-4D97-AF65-F5344CB8AC3E}">
        <p14:creationId xmlns:p14="http://schemas.microsoft.com/office/powerpoint/2010/main" val="2396176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BA9281-4D17-4EEA-9FA6-AF834FBC1990}"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F4B396-B894-4D2F-9D79-28648B1B0941}" type="slidenum">
              <a:rPr lang="en-IN" smtClean="0"/>
              <a:t>‹#›</a:t>
            </a:fld>
            <a:endParaRPr lang="en-IN"/>
          </a:p>
        </p:txBody>
      </p:sp>
    </p:spTree>
    <p:extLst>
      <p:ext uri="{BB962C8B-B14F-4D97-AF65-F5344CB8AC3E}">
        <p14:creationId xmlns:p14="http://schemas.microsoft.com/office/powerpoint/2010/main" val="3679754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7BA9281-4D17-4EEA-9FA6-AF834FBC1990}" type="datetimeFigureOut">
              <a:rPr lang="en-IN" smtClean="0"/>
              <a:t>13-03-2023</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CF4B396-B894-4D2F-9D79-28648B1B0941}" type="slidenum">
              <a:rPr lang="en-IN" smtClean="0"/>
              <a:t>‹#›</a:t>
            </a:fld>
            <a:endParaRPr lang="en-IN"/>
          </a:p>
        </p:txBody>
      </p:sp>
    </p:spTree>
    <p:extLst>
      <p:ext uri="{BB962C8B-B14F-4D97-AF65-F5344CB8AC3E}">
        <p14:creationId xmlns:p14="http://schemas.microsoft.com/office/powerpoint/2010/main" val="2534913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BA9281-4D17-4EEA-9FA6-AF834FBC1990}" type="datetimeFigureOut">
              <a:rPr lang="en-IN" smtClean="0"/>
              <a:t>13-03-2023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F4B396-B894-4D2F-9D79-28648B1B0941}" type="slidenum">
              <a:rPr lang="en-IN" smtClean="0"/>
              <a:t>‹#›</a:t>
            </a:fld>
            <a:endParaRPr lang="en-IN"/>
          </a:p>
        </p:txBody>
      </p:sp>
    </p:spTree>
    <p:extLst>
      <p:ext uri="{BB962C8B-B14F-4D97-AF65-F5344CB8AC3E}">
        <p14:creationId xmlns:p14="http://schemas.microsoft.com/office/powerpoint/2010/main" val="669992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BA9281-4D17-4EEA-9FA6-AF834FBC1990}" type="datetimeFigureOut">
              <a:rPr lang="en-IN" smtClean="0"/>
              <a:t>13-03-2023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CF4B396-B894-4D2F-9D79-28648B1B0941}" type="slidenum">
              <a:rPr lang="en-IN" smtClean="0"/>
              <a:t>‹#›</a:t>
            </a:fld>
            <a:endParaRPr lang="en-IN"/>
          </a:p>
        </p:txBody>
      </p:sp>
    </p:spTree>
    <p:extLst>
      <p:ext uri="{BB962C8B-B14F-4D97-AF65-F5344CB8AC3E}">
        <p14:creationId xmlns:p14="http://schemas.microsoft.com/office/powerpoint/2010/main" val="1024998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BA9281-4D17-4EEA-9FA6-AF834FBC1990}" type="datetimeFigureOut">
              <a:rPr lang="en-IN" smtClean="0"/>
              <a:t>13-03-2023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CF4B396-B894-4D2F-9D79-28648B1B0941}" type="slidenum">
              <a:rPr lang="en-IN" smtClean="0"/>
              <a:t>‹#›</a:t>
            </a:fld>
            <a:endParaRPr lang="en-IN"/>
          </a:p>
        </p:txBody>
      </p:sp>
    </p:spTree>
    <p:extLst>
      <p:ext uri="{BB962C8B-B14F-4D97-AF65-F5344CB8AC3E}">
        <p14:creationId xmlns:p14="http://schemas.microsoft.com/office/powerpoint/2010/main" val="671333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BA9281-4D17-4EEA-9FA6-AF834FBC1990}" type="datetimeFigureOut">
              <a:rPr lang="en-IN" smtClean="0"/>
              <a:t>13-03-2023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CF4B396-B894-4D2F-9D79-28648B1B0941}" type="slidenum">
              <a:rPr lang="en-IN" smtClean="0"/>
              <a:t>‹#›</a:t>
            </a:fld>
            <a:endParaRPr lang="en-IN"/>
          </a:p>
        </p:txBody>
      </p:sp>
    </p:spTree>
    <p:extLst>
      <p:ext uri="{BB962C8B-B14F-4D97-AF65-F5344CB8AC3E}">
        <p14:creationId xmlns:p14="http://schemas.microsoft.com/office/powerpoint/2010/main" val="4175028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BA9281-4D17-4EEA-9FA6-AF834FBC1990}" type="datetimeFigureOut">
              <a:rPr lang="en-IN" smtClean="0"/>
              <a:t>13-03-2023</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CF4B396-B894-4D2F-9D79-28648B1B0941}" type="slidenum">
              <a:rPr lang="en-IN" smtClean="0"/>
              <a:t>‹#›</a:t>
            </a:fld>
            <a:endParaRPr lang="en-IN"/>
          </a:p>
        </p:txBody>
      </p:sp>
    </p:spTree>
    <p:extLst>
      <p:ext uri="{BB962C8B-B14F-4D97-AF65-F5344CB8AC3E}">
        <p14:creationId xmlns:p14="http://schemas.microsoft.com/office/powerpoint/2010/main" val="2857046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BA9281-4D17-4EEA-9FA6-AF834FBC1990}" type="datetimeFigureOut">
              <a:rPr lang="en-IN" smtClean="0"/>
              <a:t>13-03-2023</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CF4B396-B894-4D2F-9D79-28648B1B0941}" type="slidenum">
              <a:rPr lang="en-IN" smtClean="0"/>
              <a:t>‹#›</a:t>
            </a:fld>
            <a:endParaRPr lang="en-IN"/>
          </a:p>
        </p:txBody>
      </p:sp>
    </p:spTree>
    <p:extLst>
      <p:ext uri="{BB962C8B-B14F-4D97-AF65-F5344CB8AC3E}">
        <p14:creationId xmlns:p14="http://schemas.microsoft.com/office/powerpoint/2010/main" val="4023224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7BA9281-4D17-4EEA-9FA6-AF834FBC1990}" type="datetimeFigureOut">
              <a:rPr lang="en-IN" smtClean="0"/>
              <a:t>13-03-2023</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CF4B396-B894-4D2F-9D79-28648B1B0941}" type="slidenum">
              <a:rPr lang="en-IN" smtClean="0"/>
              <a:t>‹#›</a:t>
            </a:fld>
            <a:endParaRPr lang="en-IN"/>
          </a:p>
        </p:txBody>
      </p:sp>
    </p:spTree>
    <p:extLst>
      <p:ext uri="{BB962C8B-B14F-4D97-AF65-F5344CB8AC3E}">
        <p14:creationId xmlns:p14="http://schemas.microsoft.com/office/powerpoint/2010/main" val="35962841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docs.arduino.cc/static/d628991bab6ed02f774c7455424bef62/29114/cloud-esp32-img-09.png"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20990-6CC3-4DD0-8861-0C6C50A96F38}"/>
              </a:ext>
            </a:extLst>
          </p:cNvPr>
          <p:cNvSpPr>
            <a:spLocks noGrp="1"/>
          </p:cNvSpPr>
          <p:nvPr>
            <p:ph type="ctrTitle"/>
          </p:nvPr>
        </p:nvSpPr>
        <p:spPr/>
        <p:txBody>
          <a:bodyPr/>
          <a:lstStyle/>
          <a:p>
            <a:pPr algn="ctr"/>
            <a:r>
              <a:rPr lang="en-IN" sz="5500" dirty="0"/>
              <a:t>Design &amp; development of Autonomous Farming With Plant health Indication System</a:t>
            </a:r>
          </a:p>
        </p:txBody>
      </p:sp>
      <p:sp>
        <p:nvSpPr>
          <p:cNvPr id="3" name="Subtitle 2">
            <a:extLst>
              <a:ext uri="{FF2B5EF4-FFF2-40B4-BE49-F238E27FC236}">
                <a16:creationId xmlns:a16="http://schemas.microsoft.com/office/drawing/2014/main" id="{8FF0DB19-A457-4E6E-8FB7-E6A28C5221A0}"/>
              </a:ext>
            </a:extLst>
          </p:cNvPr>
          <p:cNvSpPr>
            <a:spLocks noGrp="1"/>
          </p:cNvSpPr>
          <p:nvPr>
            <p:ph type="subTitle" idx="1"/>
          </p:nvPr>
        </p:nvSpPr>
        <p:spPr/>
        <p:txBody>
          <a:bodyPr>
            <a:normAutofit/>
          </a:bodyPr>
          <a:lstStyle/>
          <a:p>
            <a:r>
              <a:rPr lang="en-IN" dirty="0"/>
              <a:t>BY </a:t>
            </a:r>
          </a:p>
        </p:txBody>
      </p:sp>
    </p:spTree>
    <p:extLst>
      <p:ext uri="{BB962C8B-B14F-4D97-AF65-F5344CB8AC3E}">
        <p14:creationId xmlns:p14="http://schemas.microsoft.com/office/powerpoint/2010/main" val="1045635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A0EBEF-F18E-4C8A-9D94-5E8AD3CC82EA}"/>
              </a:ext>
            </a:extLst>
          </p:cNvPr>
          <p:cNvSpPr>
            <a:spLocks noGrp="1"/>
          </p:cNvSpPr>
          <p:nvPr>
            <p:ph idx="1"/>
          </p:nvPr>
        </p:nvSpPr>
        <p:spPr>
          <a:xfrm>
            <a:off x="1066800" y="773871"/>
            <a:ext cx="10058400" cy="4050792"/>
          </a:xfrm>
        </p:spPr>
        <p:txBody>
          <a:bodyPr>
            <a:noAutofit/>
          </a:bodyPr>
          <a:lstStyle/>
          <a:p>
            <a:pPr algn="just"/>
            <a:r>
              <a:rPr lang="en-US" dirty="0"/>
              <a:t>Mode 1. Detect the plant type: This mode checks the plant type by its leaf size and pattern using machine learning technique. There on deciding the plant type, we are going to check other conditions based on plant type. </a:t>
            </a:r>
          </a:p>
          <a:p>
            <a:pPr algn="just"/>
            <a:r>
              <a:rPr lang="en-US" dirty="0"/>
              <a:t>Mode 2. Detect plant and soil health: When we know the plant type, we can check the condition of the plant in accordance of it’s need. Some crop needs more nutrients in soil where as some crop needs less and color of some deficiency shown on the plant leaf may vary in color and visibility. </a:t>
            </a:r>
          </a:p>
          <a:p>
            <a:pPr algn="just"/>
            <a:r>
              <a:rPr lang="en-US" dirty="0"/>
              <a:t>Mode 3. Detect the Moister level of the soil: The moister level for all the crops is not same. Some may need more moister level where as some need less moister level. So, we have an effective irrigation system, where it will be working on accordance with plant’s need. </a:t>
            </a:r>
          </a:p>
          <a:p>
            <a:pPr algn="just"/>
            <a:r>
              <a:rPr lang="en-US" dirty="0"/>
              <a:t>Mode 4. Checking the Environment condition: Every crop need its own likely environment where it will grow faster and yields more. So, when we check the environment, we come to know that the crop yield more or not. If not, we can take some precautions. </a:t>
            </a:r>
          </a:p>
        </p:txBody>
      </p:sp>
    </p:spTree>
    <p:extLst>
      <p:ext uri="{BB962C8B-B14F-4D97-AF65-F5344CB8AC3E}">
        <p14:creationId xmlns:p14="http://schemas.microsoft.com/office/powerpoint/2010/main" val="427534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D8C809-15FB-4A41-B054-AFECCDD8C7C6}"/>
              </a:ext>
            </a:extLst>
          </p:cNvPr>
          <p:cNvSpPr>
            <a:spLocks noGrp="1"/>
          </p:cNvSpPr>
          <p:nvPr>
            <p:ph idx="1"/>
          </p:nvPr>
        </p:nvSpPr>
        <p:spPr>
          <a:xfrm>
            <a:off x="1066800" y="701682"/>
            <a:ext cx="10058400" cy="2390434"/>
          </a:xfrm>
        </p:spPr>
        <p:txBody>
          <a:bodyPr/>
          <a:lstStyle/>
          <a:p>
            <a:pPr algn="just"/>
            <a:r>
              <a:rPr lang="en-US" dirty="0"/>
              <a:t>To check the fertility of the soil we are going to use the soil moister sensor and Ph sensor. </a:t>
            </a:r>
          </a:p>
          <a:p>
            <a:pPr algn="just"/>
            <a:r>
              <a:rPr lang="en-US" dirty="0"/>
              <a:t>Based on the output of these two sensors and the color of the crop leaves, we can decide the fertility of the soil and the health of the plant. </a:t>
            </a:r>
          </a:p>
          <a:p>
            <a:pPr algn="just"/>
            <a:r>
              <a:rPr lang="en-US" dirty="0"/>
              <a:t>The Ph sensor can decide on soil nature and moister level where as the color of leaf can tell us about the fertility of the soil and its health.</a:t>
            </a:r>
          </a:p>
          <a:p>
            <a:pPr algn="just"/>
            <a:endParaRPr lang="en-IN" dirty="0"/>
          </a:p>
          <a:p>
            <a:pPr algn="just"/>
            <a:endParaRPr lang="en-IN" dirty="0"/>
          </a:p>
        </p:txBody>
      </p:sp>
    </p:spTree>
    <p:extLst>
      <p:ext uri="{BB962C8B-B14F-4D97-AF65-F5344CB8AC3E}">
        <p14:creationId xmlns:p14="http://schemas.microsoft.com/office/powerpoint/2010/main" val="2986435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4168D-B067-4F8B-9320-E04F329B208A}"/>
              </a:ext>
            </a:extLst>
          </p:cNvPr>
          <p:cNvSpPr>
            <a:spLocks noGrp="1"/>
          </p:cNvSpPr>
          <p:nvPr>
            <p:ph type="title"/>
          </p:nvPr>
        </p:nvSpPr>
        <p:spPr/>
        <p:txBody>
          <a:bodyPr/>
          <a:lstStyle/>
          <a:p>
            <a:r>
              <a:rPr lang="en-IN" dirty="0"/>
              <a:t>Schematic Diagram </a:t>
            </a:r>
          </a:p>
        </p:txBody>
      </p:sp>
      <p:pic>
        <p:nvPicPr>
          <p:cNvPr id="11" name="Content Placeholder 10">
            <a:extLst>
              <a:ext uri="{FF2B5EF4-FFF2-40B4-BE49-F238E27FC236}">
                <a16:creationId xmlns:a16="http://schemas.microsoft.com/office/drawing/2014/main" id="{64B999DB-B55C-4C4A-B3C9-F79113DB1EB9}"/>
              </a:ext>
            </a:extLst>
          </p:cNvPr>
          <p:cNvPicPr>
            <a:picLocks noGrp="1" noChangeAspect="1"/>
          </p:cNvPicPr>
          <p:nvPr>
            <p:ph idx="1"/>
          </p:nvPr>
        </p:nvPicPr>
        <p:blipFill>
          <a:blip r:embed="rId2"/>
          <a:stretch>
            <a:fillRect/>
          </a:stretch>
        </p:blipFill>
        <p:spPr>
          <a:xfrm>
            <a:off x="3955376" y="2120900"/>
            <a:ext cx="4287597" cy="4051300"/>
          </a:xfrm>
        </p:spPr>
      </p:pic>
    </p:spTree>
    <p:extLst>
      <p:ext uri="{BB962C8B-B14F-4D97-AF65-F5344CB8AC3E}">
        <p14:creationId xmlns:p14="http://schemas.microsoft.com/office/powerpoint/2010/main" val="43513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074C0-9CFE-42B7-A315-FD77FFD92944}"/>
              </a:ext>
            </a:extLst>
          </p:cNvPr>
          <p:cNvSpPr>
            <a:spLocks noGrp="1"/>
          </p:cNvSpPr>
          <p:nvPr>
            <p:ph type="title"/>
          </p:nvPr>
        </p:nvSpPr>
        <p:spPr/>
        <p:txBody>
          <a:bodyPr/>
          <a:lstStyle/>
          <a:p>
            <a:r>
              <a:rPr lang="en-IN" dirty="0"/>
              <a:t>Construction of the project </a:t>
            </a:r>
          </a:p>
        </p:txBody>
      </p:sp>
      <p:sp>
        <p:nvSpPr>
          <p:cNvPr id="3" name="Content Placeholder 2">
            <a:extLst>
              <a:ext uri="{FF2B5EF4-FFF2-40B4-BE49-F238E27FC236}">
                <a16:creationId xmlns:a16="http://schemas.microsoft.com/office/drawing/2014/main" id="{4FC3B5D8-77C3-4E2A-A666-9FA6D7E82463}"/>
              </a:ext>
            </a:extLst>
          </p:cNvPr>
          <p:cNvSpPr>
            <a:spLocks noGrp="1"/>
          </p:cNvSpPr>
          <p:nvPr>
            <p:ph idx="1"/>
          </p:nvPr>
        </p:nvSpPr>
        <p:spPr/>
        <p:txBody>
          <a:bodyPr>
            <a:normAutofit lnSpcReduction="10000"/>
          </a:bodyPr>
          <a:lstStyle/>
          <a:p>
            <a:pPr algn="just"/>
            <a:r>
              <a:rPr lang="en-IN" dirty="0" err="1"/>
              <a:t>Esp</a:t>
            </a:r>
            <a:r>
              <a:rPr lang="en-IN" dirty="0"/>
              <a:t> 32 is Controller which can be used for monitoring of a specific object or body, it comes with an inbuilt Camera &amp; wi-fi Module. Camera screening can be done via Serial monitoring by connecting to a server port. </a:t>
            </a:r>
          </a:p>
          <a:p>
            <a:pPr algn="just"/>
            <a:r>
              <a:rPr lang="en-IN" dirty="0"/>
              <a:t>The project comes with a humidity, moisture &amp; temperature sensor. </a:t>
            </a:r>
          </a:p>
          <a:p>
            <a:pPr algn="just"/>
            <a:r>
              <a:rPr lang="en-IN" dirty="0"/>
              <a:t>These sensors measures the surrounding atmosphere and operates according to collaboratives. Like example,</a:t>
            </a:r>
          </a:p>
          <a:p>
            <a:pPr algn="just"/>
            <a:r>
              <a:rPr lang="en-IN" dirty="0"/>
              <a:t>If the temperature of surrounding is high it turns on the fan to maintain the constant temperature to efficiently grow the plantation.  Or </a:t>
            </a:r>
          </a:p>
          <a:p>
            <a:pPr algn="just"/>
            <a:r>
              <a:rPr lang="en-IN" dirty="0"/>
              <a:t>It providers spraying of water according to humidity or moisture of the soil or atmosphere condition by turning on the water motor upon the requirement using Motor drivers provided.</a:t>
            </a:r>
          </a:p>
          <a:p>
            <a:pPr algn="just"/>
            <a:r>
              <a:rPr lang="en-IN" dirty="0"/>
              <a:t>Motor drivers are used to control the actuation of Motor ONN &amp; OFF for a particular temperature, humidity &amp; moisture of the soil. </a:t>
            </a:r>
          </a:p>
          <a:p>
            <a:pPr algn="just"/>
            <a:endParaRPr lang="en-IN" dirty="0"/>
          </a:p>
          <a:p>
            <a:pPr algn="just"/>
            <a:endParaRPr lang="en-IN" dirty="0"/>
          </a:p>
          <a:p>
            <a:pPr algn="just"/>
            <a:endParaRPr lang="en-IN" dirty="0"/>
          </a:p>
          <a:p>
            <a:pPr algn="just"/>
            <a:endParaRPr lang="en-IN" dirty="0"/>
          </a:p>
          <a:p>
            <a:pPr marL="0" indent="0" algn="just">
              <a:buNone/>
            </a:pPr>
            <a:endParaRPr lang="en-IN" dirty="0"/>
          </a:p>
        </p:txBody>
      </p:sp>
    </p:spTree>
    <p:extLst>
      <p:ext uri="{BB962C8B-B14F-4D97-AF65-F5344CB8AC3E}">
        <p14:creationId xmlns:p14="http://schemas.microsoft.com/office/powerpoint/2010/main" val="3203851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4121F-9A6A-47E7-BC44-15E884EA1569}"/>
              </a:ext>
            </a:extLst>
          </p:cNvPr>
          <p:cNvSpPr>
            <a:spLocks noGrp="1"/>
          </p:cNvSpPr>
          <p:nvPr>
            <p:ph idx="1"/>
          </p:nvPr>
        </p:nvSpPr>
        <p:spPr>
          <a:xfrm>
            <a:off x="1069848" y="348916"/>
            <a:ext cx="10058400" cy="5823284"/>
          </a:xfrm>
        </p:spPr>
        <p:txBody>
          <a:bodyPr>
            <a:normAutofit/>
          </a:bodyPr>
          <a:lstStyle/>
          <a:p>
            <a:pPr marL="342900" lvl="0" indent="-342900" algn="just">
              <a:lnSpc>
                <a:spcPct val="100000"/>
              </a:lnSpc>
              <a:buFont typeface="Symbol" panose="05050102010706020507" pitchFamily="18" charset="2"/>
              <a:buChar char=""/>
            </a:pPr>
            <a:r>
              <a:rPr lang="en-IN" dirty="0">
                <a:effectLst/>
                <a:ea typeface="Calibri" panose="020F0502020204030204" pitchFamily="34" charset="0"/>
                <a:cs typeface="Times New Roman" panose="02020603050405020304" pitchFamily="18" charset="0"/>
              </a:rPr>
              <a:t>Form Images processing and defect identification </a:t>
            </a:r>
          </a:p>
          <a:p>
            <a:pPr marL="342900" lvl="0" indent="-342900" algn="just">
              <a:lnSpc>
                <a:spcPct val="100000"/>
              </a:lnSpc>
              <a:spcAft>
                <a:spcPts val="800"/>
              </a:spcAft>
              <a:buFont typeface="Symbol" panose="05050102010706020507" pitchFamily="18" charset="2"/>
              <a:buChar char=""/>
            </a:pPr>
            <a:r>
              <a:rPr lang="en-IN" dirty="0">
                <a:effectLst/>
                <a:ea typeface="Calibri" panose="020F0502020204030204" pitchFamily="34" charset="0"/>
                <a:cs typeface="Times New Roman" panose="02020603050405020304" pitchFamily="18" charset="0"/>
              </a:rPr>
              <a:t>Data set will be prepared with defective and non-defective Images by creating identical folders for each defect, when the camera module captures the Image of leaf, data from the code will be compiled with real time image and identification will done on the basis of defect present on the leaf. Further this action will be solved by spraying the fertilizer for the defected leaf.</a:t>
            </a:r>
          </a:p>
          <a:p>
            <a:pPr>
              <a:lnSpc>
                <a:spcPct val="100000"/>
              </a:lnSpc>
            </a:pPr>
            <a:endParaRPr lang="en-IN" dirty="0"/>
          </a:p>
        </p:txBody>
      </p:sp>
    </p:spTree>
    <p:extLst>
      <p:ext uri="{BB962C8B-B14F-4D97-AF65-F5344CB8AC3E}">
        <p14:creationId xmlns:p14="http://schemas.microsoft.com/office/powerpoint/2010/main" val="3321165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40184-7620-4050-9F2F-FE7D5B861AC2}"/>
              </a:ext>
            </a:extLst>
          </p:cNvPr>
          <p:cNvSpPr>
            <a:spLocks noGrp="1"/>
          </p:cNvSpPr>
          <p:nvPr>
            <p:ph type="title"/>
          </p:nvPr>
        </p:nvSpPr>
        <p:spPr/>
        <p:txBody>
          <a:bodyPr/>
          <a:lstStyle/>
          <a:p>
            <a:r>
              <a:rPr lang="en-IN" dirty="0"/>
              <a:t>Note</a:t>
            </a:r>
          </a:p>
        </p:txBody>
      </p:sp>
      <p:sp>
        <p:nvSpPr>
          <p:cNvPr id="3" name="Content Placeholder 2">
            <a:extLst>
              <a:ext uri="{FF2B5EF4-FFF2-40B4-BE49-F238E27FC236}">
                <a16:creationId xmlns:a16="http://schemas.microsoft.com/office/drawing/2014/main" id="{10999F25-9A94-4C0D-BAC0-25DCABFE7DB8}"/>
              </a:ext>
            </a:extLst>
          </p:cNvPr>
          <p:cNvSpPr>
            <a:spLocks noGrp="1"/>
          </p:cNvSpPr>
          <p:nvPr>
            <p:ph idx="1"/>
          </p:nvPr>
        </p:nvSpPr>
        <p:spPr/>
        <p:txBody>
          <a:bodyPr/>
          <a:lstStyle/>
          <a:p>
            <a:pPr marL="457200" indent="-457200" algn="just">
              <a:buAutoNum type="arabicPeriod"/>
            </a:pPr>
            <a:r>
              <a:rPr lang="en-IN" dirty="0"/>
              <a:t>We can set the operations of spraying and switching ONN or OFF of the fan with an empirical value of surrounding.	</a:t>
            </a:r>
          </a:p>
          <a:p>
            <a:pPr marL="731520" lvl="1" indent="-457200" algn="just">
              <a:buAutoNum type="arabicPeriod"/>
            </a:pPr>
            <a:r>
              <a:rPr lang="en-IN" dirty="0"/>
              <a:t>Example : - if the temperature of the atmosphere reaches more then 45 degrees then the Motor of blower or fan is turned ONN when the temperature comes below 30 degrees automatic cut-off of motor will be coded in the controller. </a:t>
            </a:r>
          </a:p>
          <a:p>
            <a:pPr marL="731520" lvl="1" indent="-457200" algn="just">
              <a:buAutoNum type="arabicPeriod"/>
            </a:pPr>
            <a:r>
              <a:rPr lang="en-IN" dirty="0"/>
              <a:t>Water spraying also works same as above, depending up on the moisture </a:t>
            </a:r>
            <a:r>
              <a:rPr lang="en-IN" dirty="0" err="1"/>
              <a:t>os</a:t>
            </a:r>
            <a:r>
              <a:rPr lang="en-IN" dirty="0"/>
              <a:t> the soil or surrounding etc.</a:t>
            </a:r>
          </a:p>
          <a:p>
            <a:pPr marL="731520" lvl="1" indent="-457200" algn="just">
              <a:buAutoNum type="arabicPeriod"/>
            </a:pPr>
            <a:endParaRPr lang="en-IN" dirty="0"/>
          </a:p>
          <a:p>
            <a:pPr marL="731520" lvl="1" indent="-457200" algn="just">
              <a:buAutoNum type="arabicPeriod"/>
            </a:pPr>
            <a:endParaRPr lang="en-IN" dirty="0"/>
          </a:p>
          <a:p>
            <a:pPr marL="731520" lvl="1" indent="-457200" algn="just">
              <a:buAutoNum type="arabicPeriod"/>
            </a:pPr>
            <a:endParaRPr lang="en-IN" dirty="0"/>
          </a:p>
        </p:txBody>
      </p:sp>
      <p:sp>
        <p:nvSpPr>
          <p:cNvPr id="5" name="TextBox 4">
            <a:extLst>
              <a:ext uri="{FF2B5EF4-FFF2-40B4-BE49-F238E27FC236}">
                <a16:creationId xmlns:a16="http://schemas.microsoft.com/office/drawing/2014/main" id="{CF90394E-CED3-4BC8-A16D-0AF438BF8BC0}"/>
              </a:ext>
            </a:extLst>
          </p:cNvPr>
          <p:cNvSpPr txBox="1"/>
          <p:nvPr/>
        </p:nvSpPr>
        <p:spPr>
          <a:xfrm>
            <a:off x="1063752" y="4146804"/>
            <a:ext cx="10058400" cy="923330"/>
          </a:xfrm>
          <a:prstGeom prst="rect">
            <a:avLst/>
          </a:prstGeom>
          <a:noFill/>
        </p:spPr>
        <p:txBody>
          <a:bodyPr wrap="square">
            <a:spAutoFit/>
          </a:bodyPr>
          <a:lstStyle/>
          <a:p>
            <a:r>
              <a:rPr lang="en-IN" dirty="0"/>
              <a:t>It also has a camera to monitoring system to observe the plantation from bacterial affection. </a:t>
            </a:r>
          </a:p>
          <a:p>
            <a:r>
              <a:rPr lang="en-IN" dirty="0"/>
              <a:t>We can either spray water or fertilizer depending up on the requirement. </a:t>
            </a:r>
          </a:p>
          <a:p>
            <a:r>
              <a:rPr lang="en-IN" dirty="0"/>
              <a:t> </a:t>
            </a:r>
          </a:p>
        </p:txBody>
      </p:sp>
    </p:spTree>
    <p:extLst>
      <p:ext uri="{BB962C8B-B14F-4D97-AF65-F5344CB8AC3E}">
        <p14:creationId xmlns:p14="http://schemas.microsoft.com/office/powerpoint/2010/main" val="2272957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23A87-1816-488B-87F9-A6544E78E16F}"/>
              </a:ext>
            </a:extLst>
          </p:cNvPr>
          <p:cNvSpPr>
            <a:spLocks noGrp="1"/>
          </p:cNvSpPr>
          <p:nvPr>
            <p:ph type="title"/>
          </p:nvPr>
        </p:nvSpPr>
        <p:spPr/>
        <p:txBody>
          <a:bodyPr/>
          <a:lstStyle/>
          <a:p>
            <a:r>
              <a:rPr lang="en-US" dirty="0"/>
              <a:t>Features &amp; Future Scope </a:t>
            </a:r>
            <a:endParaRPr lang="en-IN" dirty="0"/>
          </a:p>
        </p:txBody>
      </p:sp>
      <p:sp>
        <p:nvSpPr>
          <p:cNvPr id="3" name="Content Placeholder 2">
            <a:extLst>
              <a:ext uri="{FF2B5EF4-FFF2-40B4-BE49-F238E27FC236}">
                <a16:creationId xmlns:a16="http://schemas.microsoft.com/office/drawing/2014/main" id="{8E8E9841-7022-4E62-A141-1F44D8DB379C}"/>
              </a:ext>
            </a:extLst>
          </p:cNvPr>
          <p:cNvSpPr>
            <a:spLocks noGrp="1"/>
          </p:cNvSpPr>
          <p:nvPr>
            <p:ph idx="1"/>
          </p:nvPr>
        </p:nvSpPr>
        <p:spPr/>
        <p:txBody>
          <a:bodyPr>
            <a:normAutofit/>
          </a:bodyPr>
          <a:lstStyle/>
          <a:p>
            <a:pPr marL="0" indent="0" algn="just">
              <a:buNone/>
            </a:pPr>
            <a:r>
              <a:rPr lang="en-US" b="1" dirty="0"/>
              <a:t>Features </a:t>
            </a:r>
          </a:p>
          <a:p>
            <a:pPr marL="0" indent="0" algn="just">
              <a:buNone/>
            </a:pPr>
            <a:r>
              <a:rPr lang="en-US" dirty="0"/>
              <a:t>1. Fully programmed framework so decreases the human work. </a:t>
            </a:r>
          </a:p>
          <a:p>
            <a:pPr marL="0" indent="0" algn="just">
              <a:buNone/>
            </a:pPr>
            <a:r>
              <a:rPr lang="en-US" dirty="0"/>
              <a:t>2. Saves time. </a:t>
            </a:r>
          </a:p>
          <a:p>
            <a:pPr marL="0" indent="0" algn="just">
              <a:buNone/>
            </a:pPr>
            <a:r>
              <a:rPr lang="en-US" dirty="0"/>
              <a:t>3. A ton of precision. Harvesting, weeding.</a:t>
            </a:r>
          </a:p>
          <a:p>
            <a:pPr marL="0" indent="0" algn="just">
              <a:buNone/>
            </a:pPr>
            <a:r>
              <a:rPr lang="en-US" b="1" dirty="0"/>
              <a:t>Future Scope </a:t>
            </a:r>
          </a:p>
          <a:p>
            <a:pPr algn="just"/>
            <a:r>
              <a:rPr lang="en-US" dirty="0"/>
              <a:t>We can build robots exactness of identification of leaf shading effectively by utilizing high quality camera. </a:t>
            </a:r>
          </a:p>
          <a:p>
            <a:pPr algn="just"/>
            <a:r>
              <a:rPr lang="en-US" dirty="0"/>
              <a:t>Wire-less System. We can make this framework remote by utilizing RF connectors. </a:t>
            </a:r>
          </a:p>
          <a:p>
            <a:pPr algn="just"/>
            <a:r>
              <a:rPr lang="en-US" dirty="0"/>
              <a:t>The framework can additionally altered for picking organic products, and real cutting procedure by the framework.</a:t>
            </a:r>
            <a:endParaRPr lang="en-IN" dirty="0"/>
          </a:p>
        </p:txBody>
      </p:sp>
    </p:spTree>
    <p:extLst>
      <p:ext uri="{BB962C8B-B14F-4D97-AF65-F5344CB8AC3E}">
        <p14:creationId xmlns:p14="http://schemas.microsoft.com/office/powerpoint/2010/main" val="3816458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F33CD-4833-4C45-97C1-EC682B4F6A7A}"/>
              </a:ext>
            </a:extLst>
          </p:cNvPr>
          <p:cNvSpPr>
            <a:spLocks noGrp="1"/>
          </p:cNvSpPr>
          <p:nvPr>
            <p:ph type="title"/>
          </p:nvPr>
        </p:nvSpPr>
        <p:spPr/>
        <p:txBody>
          <a:bodyPr/>
          <a:lstStyle/>
          <a:p>
            <a:r>
              <a:rPr lang="en-IN" dirty="0"/>
              <a:t>Components </a:t>
            </a:r>
          </a:p>
        </p:txBody>
      </p:sp>
      <p:sp>
        <p:nvSpPr>
          <p:cNvPr id="3" name="Content Placeholder 2">
            <a:extLst>
              <a:ext uri="{FF2B5EF4-FFF2-40B4-BE49-F238E27FC236}">
                <a16:creationId xmlns:a16="http://schemas.microsoft.com/office/drawing/2014/main" id="{F2461377-3669-4967-AC83-CD4ECEF597E4}"/>
              </a:ext>
            </a:extLst>
          </p:cNvPr>
          <p:cNvSpPr>
            <a:spLocks noGrp="1"/>
          </p:cNvSpPr>
          <p:nvPr>
            <p:ph idx="1"/>
          </p:nvPr>
        </p:nvSpPr>
        <p:spPr/>
        <p:txBody>
          <a:bodyPr>
            <a:normAutofit/>
          </a:bodyPr>
          <a:lstStyle/>
          <a:p>
            <a:pPr algn="just"/>
            <a:r>
              <a:rPr lang="en-IN" dirty="0"/>
              <a:t>LDR sensor</a:t>
            </a:r>
          </a:p>
          <a:p>
            <a:pPr algn="just"/>
            <a:r>
              <a:rPr lang="en-IN" dirty="0"/>
              <a:t>Soil Moisture </a:t>
            </a:r>
          </a:p>
          <a:p>
            <a:pPr algn="just"/>
            <a:r>
              <a:rPr lang="en-IN" dirty="0"/>
              <a:t>Temperature Sensors </a:t>
            </a:r>
          </a:p>
          <a:p>
            <a:pPr algn="just"/>
            <a:r>
              <a:rPr lang="en-IN" dirty="0"/>
              <a:t>DC Motor </a:t>
            </a:r>
          </a:p>
          <a:p>
            <a:pPr algn="just"/>
            <a:r>
              <a:rPr lang="en-IN" dirty="0"/>
              <a:t>Rotating mini Blower or fan</a:t>
            </a:r>
          </a:p>
          <a:p>
            <a:pPr algn="just"/>
            <a:r>
              <a:rPr lang="en-IN" dirty="0"/>
              <a:t>Camera Module </a:t>
            </a:r>
            <a:r>
              <a:rPr lang="en-IN" dirty="0" err="1"/>
              <a:t>Esp</a:t>
            </a:r>
            <a:r>
              <a:rPr lang="en-IN" dirty="0"/>
              <a:t> 32 with inbuilt Wi-fi.</a:t>
            </a:r>
          </a:p>
          <a:p>
            <a:pPr algn="just"/>
            <a:r>
              <a:rPr lang="en-IN" dirty="0"/>
              <a:t>Fan or blower</a:t>
            </a:r>
          </a:p>
          <a:p>
            <a:pPr marL="0" indent="0" algn="just">
              <a:buNone/>
            </a:pPr>
            <a:r>
              <a:rPr lang="en-IN" dirty="0"/>
              <a:t>All the data are screened on Android mobile or serial monitor Apps in the PC . Like health wise.</a:t>
            </a:r>
          </a:p>
          <a:p>
            <a:pPr marL="0" indent="0" algn="just">
              <a:buNone/>
            </a:pPr>
            <a:endParaRPr lang="en-IN" dirty="0"/>
          </a:p>
        </p:txBody>
      </p:sp>
    </p:spTree>
    <p:extLst>
      <p:ext uri="{BB962C8B-B14F-4D97-AF65-F5344CB8AC3E}">
        <p14:creationId xmlns:p14="http://schemas.microsoft.com/office/powerpoint/2010/main" val="3138455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1E5EF-DA1B-471E-B263-D9F15BDA8A61}"/>
              </a:ext>
            </a:extLst>
          </p:cNvPr>
          <p:cNvSpPr>
            <a:spLocks noGrp="1"/>
          </p:cNvSpPr>
          <p:nvPr>
            <p:ph type="title"/>
          </p:nvPr>
        </p:nvSpPr>
        <p:spPr>
          <a:xfrm>
            <a:off x="1066800" y="0"/>
            <a:ext cx="10058400" cy="1609344"/>
          </a:xfrm>
        </p:spPr>
        <p:txBody>
          <a:bodyPr/>
          <a:lstStyle/>
          <a:p>
            <a:r>
              <a:rPr lang="en-IN" dirty="0"/>
              <a:t>Literature Review </a:t>
            </a:r>
          </a:p>
        </p:txBody>
      </p:sp>
      <p:graphicFrame>
        <p:nvGraphicFramePr>
          <p:cNvPr id="4" name="Table 4">
            <a:extLst>
              <a:ext uri="{FF2B5EF4-FFF2-40B4-BE49-F238E27FC236}">
                <a16:creationId xmlns:a16="http://schemas.microsoft.com/office/drawing/2014/main" id="{505E9887-ED71-4C3C-B566-6220746B9A2E}"/>
              </a:ext>
            </a:extLst>
          </p:cNvPr>
          <p:cNvGraphicFramePr>
            <a:graphicFrameLocks noGrp="1"/>
          </p:cNvGraphicFramePr>
          <p:nvPr>
            <p:ph idx="1"/>
            <p:extLst>
              <p:ext uri="{D42A27DB-BD31-4B8C-83A1-F6EECF244321}">
                <p14:modId xmlns:p14="http://schemas.microsoft.com/office/powerpoint/2010/main" val="3742696953"/>
              </p:ext>
            </p:extLst>
          </p:nvPr>
        </p:nvGraphicFramePr>
        <p:xfrm>
          <a:off x="1202322" y="1423068"/>
          <a:ext cx="10058400" cy="4953134"/>
        </p:xfrm>
        <a:graphic>
          <a:graphicData uri="http://schemas.openxmlformats.org/drawingml/2006/table">
            <a:tbl>
              <a:tblPr firstRow="1" bandRow="1">
                <a:tableStyleId>{5C22544A-7EE6-4342-B048-85BDC9FD1C3A}</a:tableStyleId>
              </a:tblPr>
              <a:tblGrid>
                <a:gridCol w="1360404">
                  <a:extLst>
                    <a:ext uri="{9D8B030D-6E8A-4147-A177-3AD203B41FA5}">
                      <a16:colId xmlns:a16="http://schemas.microsoft.com/office/drawing/2014/main" val="3092567074"/>
                    </a:ext>
                  </a:extLst>
                </a:gridCol>
                <a:gridCol w="2454442">
                  <a:extLst>
                    <a:ext uri="{9D8B030D-6E8A-4147-A177-3AD203B41FA5}">
                      <a16:colId xmlns:a16="http://schemas.microsoft.com/office/drawing/2014/main" val="3075634649"/>
                    </a:ext>
                  </a:extLst>
                </a:gridCol>
                <a:gridCol w="3728954">
                  <a:extLst>
                    <a:ext uri="{9D8B030D-6E8A-4147-A177-3AD203B41FA5}">
                      <a16:colId xmlns:a16="http://schemas.microsoft.com/office/drawing/2014/main" val="1819154816"/>
                    </a:ext>
                  </a:extLst>
                </a:gridCol>
                <a:gridCol w="2514600">
                  <a:extLst>
                    <a:ext uri="{9D8B030D-6E8A-4147-A177-3AD203B41FA5}">
                      <a16:colId xmlns:a16="http://schemas.microsoft.com/office/drawing/2014/main" val="3784967608"/>
                    </a:ext>
                  </a:extLst>
                </a:gridCol>
              </a:tblGrid>
              <a:tr h="472574">
                <a:tc>
                  <a:txBody>
                    <a:bodyPr/>
                    <a:lstStyle/>
                    <a:p>
                      <a:pPr algn="ctr"/>
                      <a:r>
                        <a:rPr lang="en-IN" sz="2000" dirty="0"/>
                        <a:t>SL No </a:t>
                      </a:r>
                    </a:p>
                  </a:txBody>
                  <a:tcPr/>
                </a:tc>
                <a:tc>
                  <a:txBody>
                    <a:bodyPr/>
                    <a:lstStyle/>
                    <a:p>
                      <a:pPr algn="ctr"/>
                      <a:r>
                        <a:rPr lang="en-IN" sz="2000" dirty="0"/>
                        <a:t>Author </a:t>
                      </a:r>
                    </a:p>
                  </a:txBody>
                  <a:tcPr/>
                </a:tc>
                <a:tc>
                  <a:txBody>
                    <a:bodyPr/>
                    <a:lstStyle/>
                    <a:p>
                      <a:pPr algn="ctr"/>
                      <a:r>
                        <a:rPr lang="en-IN" sz="2000" dirty="0"/>
                        <a:t>Journals </a:t>
                      </a:r>
                    </a:p>
                  </a:txBody>
                  <a:tcPr/>
                </a:tc>
                <a:tc>
                  <a:txBody>
                    <a:bodyPr/>
                    <a:lstStyle/>
                    <a:p>
                      <a:pPr algn="ctr"/>
                      <a:r>
                        <a:rPr lang="en-IN" sz="2000" dirty="0"/>
                        <a:t>Title </a:t>
                      </a:r>
                    </a:p>
                  </a:txBody>
                  <a:tcPr/>
                </a:tc>
                <a:extLst>
                  <a:ext uri="{0D108BD9-81ED-4DB2-BD59-A6C34878D82A}">
                    <a16:rowId xmlns:a16="http://schemas.microsoft.com/office/drawing/2014/main" val="3236937329"/>
                  </a:ext>
                </a:extLst>
              </a:tr>
              <a:tr h="370840">
                <a:tc>
                  <a:txBody>
                    <a:bodyPr/>
                    <a:lstStyle/>
                    <a:p>
                      <a:pPr algn="ctr"/>
                      <a:r>
                        <a:rPr lang="en-IN" sz="1500" dirty="0"/>
                        <a:t>1.</a:t>
                      </a:r>
                    </a:p>
                  </a:txBody>
                  <a:tcPr/>
                </a:tc>
                <a:tc>
                  <a:txBody>
                    <a:bodyPr/>
                    <a:lstStyle/>
                    <a:p>
                      <a:pPr algn="ctr"/>
                      <a:r>
                        <a:rPr lang="sv-SE" sz="1500" dirty="0"/>
                        <a:t>Dhanasekar J, 2 Sengottuvel P, 3N Srikanth</a:t>
                      </a:r>
                      <a:endParaRPr lang="en-IN" sz="1500" dirty="0"/>
                    </a:p>
                  </a:txBody>
                  <a:tcPr/>
                </a:tc>
                <a:tc>
                  <a:txBody>
                    <a:bodyPr/>
                    <a:lstStyle/>
                    <a:p>
                      <a:pPr algn="ctr"/>
                      <a:r>
                        <a:rPr lang="en-US" sz="1500" dirty="0"/>
                        <a:t>International Journal of Pure and Applied Mathematics Volume 116 No. 20 2017, 457-461 ISSN: 1311-8080 (printed version); ISSN: 1314-3395</a:t>
                      </a:r>
                      <a:endParaRPr lang="en-IN" sz="15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AUTONOMOUS FARMING ROBOT WITH PLANT HEALTH INDICATION</a:t>
                      </a:r>
                      <a:endParaRPr lang="en-IN" sz="1500" dirty="0"/>
                    </a:p>
                    <a:p>
                      <a:pPr algn="ctr"/>
                      <a:endParaRPr lang="en-IN" sz="1500" dirty="0"/>
                    </a:p>
                  </a:txBody>
                  <a:tcPr/>
                </a:tc>
                <a:extLst>
                  <a:ext uri="{0D108BD9-81ED-4DB2-BD59-A6C34878D82A}">
                    <a16:rowId xmlns:a16="http://schemas.microsoft.com/office/drawing/2014/main" val="2137912603"/>
                  </a:ext>
                </a:extLst>
              </a:tr>
              <a:tr h="370840">
                <a:tc>
                  <a:txBody>
                    <a:bodyPr/>
                    <a:lstStyle/>
                    <a:p>
                      <a:pPr algn="ctr"/>
                      <a:r>
                        <a:rPr lang="en-IN" sz="1500" dirty="0"/>
                        <a:t>2.</a:t>
                      </a:r>
                    </a:p>
                  </a:txBody>
                  <a:tcPr/>
                </a:tc>
                <a:tc>
                  <a:txBody>
                    <a:bodyPr/>
                    <a:lstStyle/>
                    <a:p>
                      <a:pPr algn="ctr"/>
                      <a:r>
                        <a:rPr lang="en-IN" sz="1500" dirty="0"/>
                        <a:t>Madan Veer, Akash Chavan, Tushar Chavan</a:t>
                      </a:r>
                    </a:p>
                  </a:txBody>
                  <a:tcPr/>
                </a:tc>
                <a:tc>
                  <a:txBody>
                    <a:bodyPr/>
                    <a:lstStyle/>
                    <a:p>
                      <a:pPr algn="ctr"/>
                      <a:r>
                        <a:rPr lang="en-IN" sz="1500" dirty="0"/>
                        <a:t>International Journal of Computer Applications (0975 – 8887) National Conference on Advancements in Computer &amp; Information Technology (NCACIT-2016)</a:t>
                      </a:r>
                    </a:p>
                  </a:txBody>
                  <a:tcPr/>
                </a:tc>
                <a:tc>
                  <a:txBody>
                    <a:bodyPr/>
                    <a:lstStyle/>
                    <a:p>
                      <a:pPr algn="ctr"/>
                      <a:r>
                        <a:rPr lang="en-US" sz="1500" dirty="0"/>
                        <a:t>Autonomous Farming Robot for Plant Health Indication</a:t>
                      </a:r>
                      <a:endParaRPr lang="en-IN" sz="1500" dirty="0"/>
                    </a:p>
                  </a:txBody>
                  <a:tcPr/>
                </a:tc>
                <a:extLst>
                  <a:ext uri="{0D108BD9-81ED-4DB2-BD59-A6C34878D82A}">
                    <a16:rowId xmlns:a16="http://schemas.microsoft.com/office/drawing/2014/main" val="666323762"/>
                  </a:ext>
                </a:extLst>
              </a:tr>
              <a:tr h="370840">
                <a:tc>
                  <a:txBody>
                    <a:bodyPr/>
                    <a:lstStyle/>
                    <a:p>
                      <a:pPr algn="ctr"/>
                      <a:r>
                        <a:rPr lang="en-IN" sz="1500" dirty="0"/>
                        <a:t>3.</a:t>
                      </a:r>
                    </a:p>
                  </a:txBody>
                  <a:tcPr/>
                </a:tc>
                <a:tc>
                  <a:txBody>
                    <a:bodyPr/>
                    <a:lstStyle/>
                    <a:p>
                      <a:pPr algn="ctr"/>
                      <a:r>
                        <a:rPr lang="en-IN" sz="1500" dirty="0" err="1"/>
                        <a:t>Bhure</a:t>
                      </a:r>
                      <a:r>
                        <a:rPr lang="en-IN" sz="1500" dirty="0"/>
                        <a:t> Amit P 2 , </a:t>
                      </a:r>
                      <a:r>
                        <a:rPr lang="en-IN" sz="1500" dirty="0" err="1"/>
                        <a:t>Mangnale</a:t>
                      </a:r>
                      <a:r>
                        <a:rPr lang="en-IN" sz="1500" dirty="0"/>
                        <a:t> </a:t>
                      </a:r>
                      <a:r>
                        <a:rPr lang="en-IN" sz="1500" dirty="0" err="1"/>
                        <a:t>Shivkumar</a:t>
                      </a:r>
                      <a:r>
                        <a:rPr lang="en-IN" sz="1500" dirty="0"/>
                        <a:t> 3 </a:t>
                      </a:r>
                      <a:r>
                        <a:rPr lang="en-IN" sz="1500" dirty="0" err="1"/>
                        <a:t>Pandharkar</a:t>
                      </a:r>
                      <a:r>
                        <a:rPr lang="en-IN" sz="1500" dirty="0"/>
                        <a:t> Suraj R</a:t>
                      </a:r>
                    </a:p>
                  </a:txBody>
                  <a:tcPr/>
                </a:tc>
                <a:tc>
                  <a:txBody>
                    <a:bodyPr/>
                    <a:lstStyle/>
                    <a:p>
                      <a:pPr algn="ctr"/>
                      <a:r>
                        <a:rPr lang="en-US" sz="1500" dirty="0"/>
                        <a:t>International Journal of Advanced Technology in Engineering and Science www.ijates.com Volume No.03, Issue No. 01, January 2015</a:t>
                      </a:r>
                      <a:endParaRPr lang="en-IN" sz="1500" dirty="0"/>
                    </a:p>
                  </a:txBody>
                  <a:tcPr/>
                </a:tc>
                <a:tc>
                  <a:txBody>
                    <a:bodyPr/>
                    <a:lstStyle/>
                    <a:p>
                      <a:pPr algn="ctr"/>
                      <a:r>
                        <a:rPr lang="en-US" sz="1500" dirty="0"/>
                        <a:t>AUTONOMOUS FARMING ROBOT WITH PLANT HEALTH INDICATION</a:t>
                      </a:r>
                      <a:endParaRPr lang="en-IN" sz="1500" dirty="0"/>
                    </a:p>
                  </a:txBody>
                  <a:tcPr/>
                </a:tc>
                <a:extLst>
                  <a:ext uri="{0D108BD9-81ED-4DB2-BD59-A6C34878D82A}">
                    <a16:rowId xmlns:a16="http://schemas.microsoft.com/office/drawing/2014/main" val="1036729288"/>
                  </a:ext>
                </a:extLst>
              </a:tr>
              <a:tr h="370840">
                <a:tc>
                  <a:txBody>
                    <a:bodyPr/>
                    <a:lstStyle/>
                    <a:p>
                      <a:pPr algn="ctr"/>
                      <a:r>
                        <a:rPr lang="en-IN" sz="1500" dirty="0"/>
                        <a:t>4.</a:t>
                      </a:r>
                    </a:p>
                  </a:txBody>
                  <a:tcPr/>
                </a:tc>
                <a:tc>
                  <a:txBody>
                    <a:bodyPr/>
                    <a:lstStyle/>
                    <a:p>
                      <a:pPr algn="ctr"/>
                      <a:r>
                        <a:rPr lang="en-US" sz="1500" dirty="0"/>
                        <a:t>Nitin Gawade2 , </a:t>
                      </a:r>
                      <a:r>
                        <a:rPr lang="en-US" sz="1500" dirty="0" err="1"/>
                        <a:t>Sharvari</a:t>
                      </a:r>
                      <a:r>
                        <a:rPr lang="en-US" sz="1500" dirty="0"/>
                        <a:t> shedge3 , Amol </a:t>
                      </a:r>
                      <a:r>
                        <a:rPr lang="en-US" sz="1500" dirty="0" err="1"/>
                        <a:t>padale</a:t>
                      </a:r>
                      <a:endParaRPr lang="en-IN" sz="1500" dirty="0"/>
                    </a:p>
                  </a:txBody>
                  <a:tcPr/>
                </a:tc>
                <a:tc>
                  <a:txBody>
                    <a:bodyPr/>
                    <a:lstStyle/>
                    <a:p>
                      <a:pPr algn="ctr"/>
                      <a:r>
                        <a:rPr lang="en-US" sz="1500" dirty="0"/>
                        <a:t>INTERNATIONAL JOURNAL OF INNOVATIVE RESEARCH IN ELECTRICAL, ELECTRONICS, INSTRUMENTATION AND CONTROL ENGINEERING Vol. 4, Issue 4, April 2016 </a:t>
                      </a:r>
                      <a:endParaRPr lang="en-IN" sz="1500" dirty="0"/>
                    </a:p>
                  </a:txBody>
                  <a:tcPr/>
                </a:tc>
                <a:tc>
                  <a:txBody>
                    <a:bodyPr/>
                    <a:lstStyle/>
                    <a:p>
                      <a:pPr algn="ctr"/>
                      <a:r>
                        <a:rPr lang="en-US" sz="1500" dirty="0"/>
                        <a:t>Autonomous Farming Robot for Plant Health Indication Using Image Processing </a:t>
                      </a:r>
                      <a:endParaRPr lang="en-IN" sz="1500" dirty="0"/>
                    </a:p>
                  </a:txBody>
                  <a:tcPr/>
                </a:tc>
                <a:extLst>
                  <a:ext uri="{0D108BD9-81ED-4DB2-BD59-A6C34878D82A}">
                    <a16:rowId xmlns:a16="http://schemas.microsoft.com/office/drawing/2014/main" val="2669748347"/>
                  </a:ext>
                </a:extLst>
              </a:tr>
            </a:tbl>
          </a:graphicData>
        </a:graphic>
      </p:graphicFrame>
    </p:spTree>
    <p:extLst>
      <p:ext uri="{BB962C8B-B14F-4D97-AF65-F5344CB8AC3E}">
        <p14:creationId xmlns:p14="http://schemas.microsoft.com/office/powerpoint/2010/main" val="3157274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B3F4-A77A-49EE-8846-6152FC891578}"/>
              </a:ext>
            </a:extLst>
          </p:cNvPr>
          <p:cNvSpPr>
            <a:spLocks noGrp="1"/>
          </p:cNvSpPr>
          <p:nvPr>
            <p:ph type="title"/>
          </p:nvPr>
        </p:nvSpPr>
        <p:spPr>
          <a:xfrm>
            <a:off x="1066800" y="0"/>
            <a:ext cx="10058400" cy="1609344"/>
          </a:xfrm>
        </p:spPr>
        <p:txBody>
          <a:bodyPr/>
          <a:lstStyle/>
          <a:p>
            <a:r>
              <a:rPr lang="en-IN" dirty="0"/>
              <a:t>Paper 1 </a:t>
            </a:r>
          </a:p>
        </p:txBody>
      </p:sp>
      <p:sp>
        <p:nvSpPr>
          <p:cNvPr id="3" name="Content Placeholder 2">
            <a:extLst>
              <a:ext uri="{FF2B5EF4-FFF2-40B4-BE49-F238E27FC236}">
                <a16:creationId xmlns:a16="http://schemas.microsoft.com/office/drawing/2014/main" id="{8D408978-CBBD-40A4-84F8-DA4E0B1F8321}"/>
              </a:ext>
            </a:extLst>
          </p:cNvPr>
          <p:cNvSpPr>
            <a:spLocks noGrp="1"/>
          </p:cNvSpPr>
          <p:nvPr>
            <p:ph idx="1"/>
          </p:nvPr>
        </p:nvSpPr>
        <p:spPr>
          <a:xfrm>
            <a:off x="1066800" y="1880776"/>
            <a:ext cx="10058400" cy="4050792"/>
          </a:xfrm>
        </p:spPr>
        <p:txBody>
          <a:bodyPr>
            <a:noAutofit/>
          </a:bodyPr>
          <a:lstStyle/>
          <a:p>
            <a:pPr algn="just"/>
            <a:r>
              <a:rPr lang="en-US" dirty="0"/>
              <a:t>Agribusiness is extremely work concentrated field and just field where the robot is not utilized by and by.</a:t>
            </a:r>
          </a:p>
          <a:p>
            <a:pPr algn="just"/>
            <a:r>
              <a:rPr lang="en-US" dirty="0"/>
              <a:t>Presently a-days numerous ventures are attempting to diminish this human work by making machine in terms of robot. </a:t>
            </a:r>
          </a:p>
          <a:p>
            <a:pPr algn="just"/>
            <a:r>
              <a:rPr lang="en-US" dirty="0"/>
              <a:t>Vision based line direction of robot is finished by a strategy named as posture (having mix of picture and Its edge) directs a robot in succession field. </a:t>
            </a:r>
          </a:p>
          <a:p>
            <a:pPr algn="just"/>
            <a:r>
              <a:rPr lang="en-US" dirty="0"/>
              <a:t>So along these lines the stage which we have executed causes the robot to utilize system named as stance for its column direction. </a:t>
            </a:r>
          </a:p>
          <a:p>
            <a:pPr algn="just"/>
            <a:r>
              <a:rPr lang="en-US" dirty="0"/>
              <a:t>Here we are outlining independent savvy cultivating robot which shows the plant well being by watching the shade of their leaves as far as picture preparing which is finished by raspberry pi and some confinement to plant structure. </a:t>
            </a:r>
          </a:p>
          <a:p>
            <a:pPr algn="just"/>
            <a:r>
              <a:rPr lang="en-US" dirty="0"/>
              <a:t>The robot additionally takes note of the encompassing natural states of the plant as far as temperature and stickiness with the goal that the robot will choose about wellbeing of plat and will show on the LCD.</a:t>
            </a:r>
            <a:endParaRPr lang="en-IN" dirty="0"/>
          </a:p>
        </p:txBody>
      </p:sp>
    </p:spTree>
    <p:extLst>
      <p:ext uri="{BB962C8B-B14F-4D97-AF65-F5344CB8AC3E}">
        <p14:creationId xmlns:p14="http://schemas.microsoft.com/office/powerpoint/2010/main" val="2931084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3242-87CF-4D76-BCC6-8E0FA3B018E3}"/>
              </a:ext>
            </a:extLst>
          </p:cNvPr>
          <p:cNvSpPr>
            <a:spLocks noGrp="1"/>
          </p:cNvSpPr>
          <p:nvPr>
            <p:ph type="title"/>
          </p:nvPr>
        </p:nvSpPr>
        <p:spPr>
          <a:xfrm>
            <a:off x="1066800" y="135717"/>
            <a:ext cx="10058400" cy="1609344"/>
          </a:xfrm>
        </p:spPr>
        <p:txBody>
          <a:bodyPr/>
          <a:lstStyle/>
          <a:p>
            <a:r>
              <a:rPr lang="en-IN" dirty="0"/>
              <a:t>Description </a:t>
            </a:r>
          </a:p>
        </p:txBody>
      </p:sp>
      <p:sp>
        <p:nvSpPr>
          <p:cNvPr id="3" name="Content Placeholder 2">
            <a:extLst>
              <a:ext uri="{FF2B5EF4-FFF2-40B4-BE49-F238E27FC236}">
                <a16:creationId xmlns:a16="http://schemas.microsoft.com/office/drawing/2014/main" id="{F8480F14-BB8D-4922-9089-921138700443}"/>
              </a:ext>
            </a:extLst>
          </p:cNvPr>
          <p:cNvSpPr>
            <a:spLocks noGrp="1"/>
          </p:cNvSpPr>
          <p:nvPr>
            <p:ph idx="1"/>
          </p:nvPr>
        </p:nvSpPr>
        <p:spPr>
          <a:xfrm>
            <a:off x="1066800" y="1745061"/>
            <a:ext cx="10058400" cy="4050792"/>
          </a:xfrm>
        </p:spPr>
        <p:txBody>
          <a:bodyPr>
            <a:noAutofit/>
          </a:bodyPr>
          <a:lstStyle/>
          <a:p>
            <a:pPr algn="just"/>
            <a:r>
              <a:rPr lang="en-US" dirty="0"/>
              <a:t>Nearly three quarters of Indian families depend on agricultural income. </a:t>
            </a:r>
          </a:p>
          <a:p>
            <a:pPr algn="just"/>
            <a:r>
              <a:rPr lang="en-US" dirty="0"/>
              <a:t>Almost all crops suffer from plant diseases and insects like </a:t>
            </a:r>
            <a:r>
              <a:rPr lang="en-US" dirty="0" err="1"/>
              <a:t>Tungro</a:t>
            </a:r>
            <a:r>
              <a:rPr lang="en-US" dirty="0"/>
              <a:t> virus, moths and butterflies. </a:t>
            </a:r>
          </a:p>
          <a:p>
            <a:pPr algn="just"/>
            <a:r>
              <a:rPr lang="en-US" dirty="0"/>
              <a:t>Farmers find it difficult to identify actual disease. </a:t>
            </a:r>
          </a:p>
          <a:p>
            <a:pPr algn="just"/>
            <a:r>
              <a:rPr lang="en-US" dirty="0"/>
              <a:t>According to Indian crop survey, on an average scale of 80 percent of crops get damaged due to disease and insects. </a:t>
            </a:r>
          </a:p>
          <a:p>
            <a:pPr algn="just"/>
            <a:r>
              <a:rPr lang="en-US" dirty="0"/>
              <a:t>If the problems are known before then diseases can be prevented. </a:t>
            </a:r>
          </a:p>
          <a:p>
            <a:pPr algn="just"/>
            <a:r>
              <a:rPr lang="en-US" dirty="0"/>
              <a:t>There is a scope for improvement in these fields using IoT Technology. So, </a:t>
            </a:r>
          </a:p>
          <a:p>
            <a:pPr algn="just"/>
            <a:r>
              <a:rPr lang="en-US" dirty="0"/>
              <a:t>We are designing an IoT based robot that will monitor the crop and also the environment around the crop. </a:t>
            </a:r>
          </a:p>
          <a:p>
            <a:pPr algn="just"/>
            <a:r>
              <a:rPr lang="en-US" dirty="0"/>
              <a:t>This system uses machine learning technique to identify the problem and takes measures to prevent diseases and insects that harm the crops. </a:t>
            </a:r>
          </a:p>
        </p:txBody>
      </p:sp>
    </p:spTree>
    <p:extLst>
      <p:ext uri="{BB962C8B-B14F-4D97-AF65-F5344CB8AC3E}">
        <p14:creationId xmlns:p14="http://schemas.microsoft.com/office/powerpoint/2010/main" val="3627997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FD70-051E-4BAC-8F0A-2E64E6F92847}"/>
              </a:ext>
            </a:extLst>
          </p:cNvPr>
          <p:cNvSpPr>
            <a:spLocks noGrp="1"/>
          </p:cNvSpPr>
          <p:nvPr>
            <p:ph type="title"/>
          </p:nvPr>
        </p:nvSpPr>
        <p:spPr/>
        <p:txBody>
          <a:bodyPr/>
          <a:lstStyle/>
          <a:p>
            <a:r>
              <a:rPr lang="en-IN" dirty="0"/>
              <a:t>Paper 2 </a:t>
            </a:r>
          </a:p>
        </p:txBody>
      </p:sp>
      <p:sp>
        <p:nvSpPr>
          <p:cNvPr id="3" name="Content Placeholder 2">
            <a:extLst>
              <a:ext uri="{FF2B5EF4-FFF2-40B4-BE49-F238E27FC236}">
                <a16:creationId xmlns:a16="http://schemas.microsoft.com/office/drawing/2014/main" id="{C7340C3F-D029-4F59-83D5-6199B2FA8B63}"/>
              </a:ext>
            </a:extLst>
          </p:cNvPr>
          <p:cNvSpPr>
            <a:spLocks noGrp="1"/>
          </p:cNvSpPr>
          <p:nvPr>
            <p:ph idx="1"/>
          </p:nvPr>
        </p:nvSpPr>
        <p:spPr/>
        <p:txBody>
          <a:bodyPr>
            <a:normAutofit fontScale="92500" lnSpcReduction="10000"/>
          </a:bodyPr>
          <a:lstStyle/>
          <a:p>
            <a:pPr algn="just"/>
            <a:r>
              <a:rPr lang="en-US" dirty="0"/>
              <a:t>Agriculture is very </a:t>
            </a:r>
            <a:r>
              <a:rPr lang="en-US" dirty="0" err="1"/>
              <a:t>labour</a:t>
            </a:r>
            <a:r>
              <a:rPr lang="en-US" dirty="0"/>
              <a:t> intensive field and only field where the robot is not used presently. </a:t>
            </a:r>
          </a:p>
          <a:p>
            <a:pPr algn="just"/>
            <a:r>
              <a:rPr lang="en-US" dirty="0"/>
              <a:t>Now-a- days many industries are trying to reduce this human labor by making machine in terms of robot. Vision based row guidance of robot is done by a technique named as pose (having combination of image and its angle) helps to guide a robot in a row field. </a:t>
            </a:r>
          </a:p>
          <a:p>
            <a:pPr algn="just"/>
            <a:r>
              <a:rPr lang="en-US" dirty="0"/>
              <a:t>So thus the platform which we have implemented helps the robot to use technique named as pose for its row guidance. </a:t>
            </a:r>
          </a:p>
          <a:p>
            <a:pPr algn="just"/>
            <a:r>
              <a:rPr lang="en-US" dirty="0"/>
              <a:t>Here we are designing autonomous intelligent farming robot which indicates the plant health by observing the </a:t>
            </a:r>
            <a:r>
              <a:rPr lang="en-US" dirty="0" err="1"/>
              <a:t>colour</a:t>
            </a:r>
            <a:r>
              <a:rPr lang="en-US" dirty="0"/>
              <a:t> of their leaves in terms of image processing which is done by raspberry pi and some limitation to plant height. </a:t>
            </a:r>
          </a:p>
          <a:p>
            <a:pPr algn="just"/>
            <a:r>
              <a:rPr lang="en-US" dirty="0"/>
              <a:t>The robot also notes the surrounding environmental conditions of the plant in terms of temperature and humidity so that the robot will decide about health of plat and will display on the LCD.</a:t>
            </a:r>
            <a:endParaRPr lang="en-IN" dirty="0"/>
          </a:p>
        </p:txBody>
      </p:sp>
    </p:spTree>
    <p:extLst>
      <p:ext uri="{BB962C8B-B14F-4D97-AF65-F5344CB8AC3E}">
        <p14:creationId xmlns:p14="http://schemas.microsoft.com/office/powerpoint/2010/main" val="2734913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4DB92-B687-4EA1-B755-F347C47E9C43}"/>
              </a:ext>
            </a:extLst>
          </p:cNvPr>
          <p:cNvSpPr>
            <a:spLocks noGrp="1"/>
          </p:cNvSpPr>
          <p:nvPr>
            <p:ph type="title"/>
          </p:nvPr>
        </p:nvSpPr>
        <p:spPr>
          <a:xfrm>
            <a:off x="1069848" y="0"/>
            <a:ext cx="10058400" cy="1609344"/>
          </a:xfrm>
        </p:spPr>
        <p:txBody>
          <a:bodyPr/>
          <a:lstStyle/>
          <a:p>
            <a:r>
              <a:rPr lang="en-IN" dirty="0"/>
              <a:t>Paper 3 </a:t>
            </a:r>
          </a:p>
        </p:txBody>
      </p:sp>
      <p:sp>
        <p:nvSpPr>
          <p:cNvPr id="3" name="Content Placeholder 2">
            <a:extLst>
              <a:ext uri="{FF2B5EF4-FFF2-40B4-BE49-F238E27FC236}">
                <a16:creationId xmlns:a16="http://schemas.microsoft.com/office/drawing/2014/main" id="{8AB9707C-FABB-42D8-BC5B-404ED61B422C}"/>
              </a:ext>
            </a:extLst>
          </p:cNvPr>
          <p:cNvSpPr>
            <a:spLocks noGrp="1"/>
          </p:cNvSpPr>
          <p:nvPr>
            <p:ph idx="1"/>
          </p:nvPr>
        </p:nvSpPr>
        <p:spPr>
          <a:xfrm>
            <a:off x="429126" y="1307351"/>
            <a:ext cx="11333747" cy="5971754"/>
          </a:xfrm>
        </p:spPr>
        <p:txBody>
          <a:bodyPr>
            <a:normAutofit/>
          </a:bodyPr>
          <a:lstStyle/>
          <a:p>
            <a:pPr algn="just"/>
            <a:r>
              <a:rPr lang="en-US" dirty="0"/>
              <a:t>Agriculture is very labor intensive field and only field where the robots are not involved. </a:t>
            </a:r>
          </a:p>
          <a:p>
            <a:pPr algn="just"/>
            <a:r>
              <a:rPr lang="en-US" dirty="0"/>
              <a:t>Now-a- days many industries are trying to reduce this human labor by making robots and machines. A vision-based row guidance method is presented to guide a robot platform which is designed independently to drive through the row crops in a field according to the design concept of open architecture. </a:t>
            </a:r>
          </a:p>
          <a:p>
            <a:pPr algn="just"/>
            <a:r>
              <a:rPr lang="en-US" dirty="0"/>
              <a:t>Then, the offset and heading angle of the robot platform are detected in real time to guide the platform on the basis of recognition of a crop row using machine vision. </a:t>
            </a:r>
          </a:p>
          <a:p>
            <a:pPr algn="just"/>
            <a:r>
              <a:rPr lang="en-US" dirty="0"/>
              <a:t>And the control scheme of the platform is proposed to carry out row guidance. Here we are designing a autonomous intelligent farming robot which indicates the plant health by observing the color of their leaves and based on the height of the plant. </a:t>
            </a:r>
          </a:p>
          <a:p>
            <a:pPr algn="just"/>
            <a:r>
              <a:rPr lang="en-US" dirty="0"/>
              <a:t>The robot also notes the surrounding environmental conditions of the plant like temperature, moisture and humidity so that the robot will decide about health of plat and will display on the LCD. </a:t>
            </a:r>
          </a:p>
          <a:p>
            <a:pPr algn="just"/>
            <a:r>
              <a:rPr lang="en-US" dirty="0"/>
              <a:t>The robot has also watering mechanism it will water the plants according to their needs by observing soil moisture and humidity. </a:t>
            </a:r>
          </a:p>
          <a:p>
            <a:pPr algn="just"/>
            <a:r>
              <a:rPr lang="en-US" dirty="0"/>
              <a:t>It will also tell when the cutting process should take place by observing the leaf color.</a:t>
            </a:r>
            <a:endParaRPr lang="en-IN" dirty="0"/>
          </a:p>
        </p:txBody>
      </p:sp>
    </p:spTree>
    <p:extLst>
      <p:ext uri="{BB962C8B-B14F-4D97-AF65-F5344CB8AC3E}">
        <p14:creationId xmlns:p14="http://schemas.microsoft.com/office/powerpoint/2010/main" val="2613868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73865-0CDA-4912-AD94-FCFC14D5184B}"/>
              </a:ext>
            </a:extLst>
          </p:cNvPr>
          <p:cNvSpPr>
            <a:spLocks noGrp="1"/>
          </p:cNvSpPr>
          <p:nvPr>
            <p:ph type="title"/>
          </p:nvPr>
        </p:nvSpPr>
        <p:spPr/>
        <p:txBody>
          <a:bodyPr/>
          <a:lstStyle/>
          <a:p>
            <a:r>
              <a:rPr lang="en-IN" dirty="0"/>
              <a:t>Paper 4 </a:t>
            </a:r>
          </a:p>
        </p:txBody>
      </p:sp>
      <p:sp>
        <p:nvSpPr>
          <p:cNvPr id="3" name="Content Placeholder 2">
            <a:extLst>
              <a:ext uri="{FF2B5EF4-FFF2-40B4-BE49-F238E27FC236}">
                <a16:creationId xmlns:a16="http://schemas.microsoft.com/office/drawing/2014/main" id="{BA924216-A59A-40F5-9402-7DF1C2147ACC}"/>
              </a:ext>
            </a:extLst>
          </p:cNvPr>
          <p:cNvSpPr>
            <a:spLocks noGrp="1"/>
          </p:cNvSpPr>
          <p:nvPr>
            <p:ph idx="1"/>
          </p:nvPr>
        </p:nvSpPr>
        <p:spPr/>
        <p:txBody>
          <a:bodyPr/>
          <a:lstStyle/>
          <a:p>
            <a:pPr algn="just"/>
            <a:r>
              <a:rPr lang="en-US" dirty="0"/>
              <a:t>In the proposed system, the application facilitates user to provide the image of the leaf as the input. </a:t>
            </a:r>
          </a:p>
          <a:p>
            <a:pPr algn="just"/>
            <a:r>
              <a:rPr lang="en-US" dirty="0"/>
              <a:t>The system applies algorithm to derive vital parameters related to the properties of the leaf. </a:t>
            </a:r>
          </a:p>
          <a:p>
            <a:pPr algn="just"/>
            <a:r>
              <a:rPr lang="en-US" dirty="0"/>
              <a:t>It then compares these parameters with the ones stored against a leaf entry in the database. </a:t>
            </a:r>
          </a:p>
          <a:p>
            <a:pPr algn="just"/>
            <a:r>
              <a:rPr lang="en-US" dirty="0"/>
              <a:t>On successful match of the parameters, the application displays information related to that particular leaf to the user for his review.</a:t>
            </a:r>
          </a:p>
          <a:p>
            <a:pPr algn="just"/>
            <a:r>
              <a:rPr lang="en-US" dirty="0"/>
              <a:t>The images of the plant leaf are captured through the camera. This image is in RGB (Red, Green And Blue) form. Color transformation structure for the RGB leaf image is created, and then, a for the color transformation structure is applied to a device-independent </a:t>
            </a:r>
            <a:r>
              <a:rPr lang="en-US" dirty="0" err="1"/>
              <a:t>colour</a:t>
            </a:r>
            <a:r>
              <a:rPr lang="en-US" dirty="0"/>
              <a:t> space transformation.</a:t>
            </a:r>
            <a:endParaRPr lang="en-IN" dirty="0"/>
          </a:p>
        </p:txBody>
      </p:sp>
    </p:spTree>
    <p:extLst>
      <p:ext uri="{BB962C8B-B14F-4D97-AF65-F5344CB8AC3E}">
        <p14:creationId xmlns:p14="http://schemas.microsoft.com/office/powerpoint/2010/main" val="2858423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1197E-6EF9-4583-B500-5C13186E24AF}"/>
              </a:ext>
            </a:extLst>
          </p:cNvPr>
          <p:cNvSpPr>
            <a:spLocks noGrp="1"/>
          </p:cNvSpPr>
          <p:nvPr>
            <p:ph type="title"/>
          </p:nvPr>
        </p:nvSpPr>
        <p:spPr/>
        <p:txBody>
          <a:bodyPr/>
          <a:lstStyle/>
          <a:p>
            <a:r>
              <a:rPr lang="en-IN" dirty="0"/>
              <a:t>Literature Gap Identified </a:t>
            </a:r>
          </a:p>
        </p:txBody>
      </p:sp>
      <p:sp>
        <p:nvSpPr>
          <p:cNvPr id="3" name="Content Placeholder 2">
            <a:extLst>
              <a:ext uri="{FF2B5EF4-FFF2-40B4-BE49-F238E27FC236}">
                <a16:creationId xmlns:a16="http://schemas.microsoft.com/office/drawing/2014/main" id="{25B6EE23-8E50-4DAD-AD2B-07BCDB18CED9}"/>
              </a:ext>
            </a:extLst>
          </p:cNvPr>
          <p:cNvSpPr>
            <a:spLocks noGrp="1"/>
          </p:cNvSpPr>
          <p:nvPr>
            <p:ph idx="1"/>
          </p:nvPr>
        </p:nvSpPr>
        <p:spPr/>
        <p:txBody>
          <a:bodyPr/>
          <a:lstStyle/>
          <a:p>
            <a:pPr algn="just"/>
            <a:r>
              <a:rPr lang="en-IN" dirty="0"/>
              <a:t>We had researched many of the journals most of the projects are on simple monitoring system based on Image aqua-station using raspberry pie controller. </a:t>
            </a:r>
          </a:p>
          <a:p>
            <a:pPr algn="just"/>
            <a:r>
              <a:rPr lang="en-IN" dirty="0"/>
              <a:t>The main disadvantage is controller cost Raspberry comes with price of 9000-11000 per piece. </a:t>
            </a:r>
          </a:p>
          <a:p>
            <a:pPr algn="just"/>
            <a:r>
              <a:rPr lang="en-IN" dirty="0"/>
              <a:t> In our project we are trying to develop the setup with minimum cost so that each &amp; every farmer can make use of this. </a:t>
            </a:r>
          </a:p>
          <a:p>
            <a:pPr algn="just"/>
            <a:r>
              <a:rPr lang="en-IN" dirty="0"/>
              <a:t>ESP 32 Controller Comes with 750/- cost these in turn reduces thousands of cost to the framers. </a:t>
            </a:r>
          </a:p>
          <a:p>
            <a:pPr algn="just"/>
            <a:endParaRPr lang="en-IN" dirty="0"/>
          </a:p>
        </p:txBody>
      </p:sp>
    </p:spTree>
    <p:extLst>
      <p:ext uri="{BB962C8B-B14F-4D97-AF65-F5344CB8AC3E}">
        <p14:creationId xmlns:p14="http://schemas.microsoft.com/office/powerpoint/2010/main" val="34812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0E07-429F-2E56-FBCA-63AF4B881D20}"/>
              </a:ext>
            </a:extLst>
          </p:cNvPr>
          <p:cNvSpPr>
            <a:spLocks noGrp="1"/>
          </p:cNvSpPr>
          <p:nvPr>
            <p:ph type="title"/>
          </p:nvPr>
        </p:nvSpPr>
        <p:spPr>
          <a:xfrm>
            <a:off x="1066800" y="184277"/>
            <a:ext cx="10058400" cy="1609344"/>
          </a:xfrm>
        </p:spPr>
        <p:txBody>
          <a:bodyPr/>
          <a:lstStyle/>
          <a:p>
            <a:r>
              <a:rPr lang="en-US" dirty="0"/>
              <a:t>Components required </a:t>
            </a:r>
            <a:endParaRPr lang="en-IN" dirty="0"/>
          </a:p>
        </p:txBody>
      </p:sp>
      <p:sp>
        <p:nvSpPr>
          <p:cNvPr id="5" name="TextBox 4">
            <a:extLst>
              <a:ext uri="{FF2B5EF4-FFF2-40B4-BE49-F238E27FC236}">
                <a16:creationId xmlns:a16="http://schemas.microsoft.com/office/drawing/2014/main" id="{EF8B8F77-FF8D-EE4B-5217-E2F2F7BF703E}"/>
              </a:ext>
            </a:extLst>
          </p:cNvPr>
          <p:cNvSpPr txBox="1"/>
          <p:nvPr/>
        </p:nvSpPr>
        <p:spPr>
          <a:xfrm>
            <a:off x="1458828" y="1793621"/>
            <a:ext cx="6093994" cy="4396973"/>
          </a:xfrm>
          <a:prstGeom prst="rect">
            <a:avLst/>
          </a:prstGeom>
          <a:noFill/>
        </p:spPr>
        <p:txBody>
          <a:bodyPr wrap="square">
            <a:spAutoFit/>
          </a:bodyPr>
          <a:lstStyle/>
          <a:p>
            <a:pPr marL="342900" lvl="0" indent="-342900" algn="just">
              <a:lnSpc>
                <a:spcPct val="150000"/>
              </a:lnSpc>
              <a:buFont typeface="Symbol" panose="05050102010706020507" pitchFamily="18" charset="2"/>
              <a:buChar char=""/>
            </a:pPr>
            <a:r>
              <a:rPr lang="en-IN" sz="2000" dirty="0">
                <a:effectLst/>
                <a:ea typeface="Calibri" panose="020F0502020204030204" pitchFamily="34" charset="0"/>
                <a:cs typeface="Times New Roman" panose="02020603050405020304" pitchFamily="18" charset="0"/>
              </a:rPr>
              <a:t>LDR sensor</a:t>
            </a:r>
          </a:p>
          <a:p>
            <a:pPr marL="342900" lvl="0" indent="-342900" algn="just">
              <a:lnSpc>
                <a:spcPct val="150000"/>
              </a:lnSpc>
              <a:buFont typeface="Symbol" panose="05050102010706020507" pitchFamily="18" charset="2"/>
              <a:buChar char=""/>
            </a:pPr>
            <a:r>
              <a:rPr lang="en-IN" sz="2000" dirty="0">
                <a:effectLst/>
                <a:ea typeface="Calibri" panose="020F0502020204030204" pitchFamily="34" charset="0"/>
                <a:cs typeface="Times New Roman" panose="02020603050405020304" pitchFamily="18" charset="0"/>
              </a:rPr>
              <a:t>Soil Moisture </a:t>
            </a:r>
          </a:p>
          <a:p>
            <a:pPr marL="342900" lvl="0" indent="-342900" algn="just">
              <a:lnSpc>
                <a:spcPct val="150000"/>
              </a:lnSpc>
              <a:buFont typeface="Symbol" panose="05050102010706020507" pitchFamily="18" charset="2"/>
              <a:buChar char=""/>
            </a:pPr>
            <a:r>
              <a:rPr lang="en-IN" sz="2000" dirty="0">
                <a:effectLst/>
                <a:ea typeface="Calibri" panose="020F0502020204030204" pitchFamily="34" charset="0"/>
                <a:cs typeface="Times New Roman" panose="02020603050405020304" pitchFamily="18" charset="0"/>
              </a:rPr>
              <a:t>Temperature Sensors &amp; Humidifier senor  </a:t>
            </a:r>
          </a:p>
          <a:p>
            <a:pPr marL="342900" lvl="0" indent="-342900" algn="just">
              <a:lnSpc>
                <a:spcPct val="150000"/>
              </a:lnSpc>
              <a:buFont typeface="Symbol" panose="05050102010706020507" pitchFamily="18" charset="2"/>
              <a:buChar char=""/>
            </a:pPr>
            <a:r>
              <a:rPr lang="en-IN" sz="2000" dirty="0">
                <a:effectLst/>
                <a:ea typeface="Calibri" panose="020F0502020204030204" pitchFamily="34" charset="0"/>
                <a:cs typeface="Times New Roman" panose="02020603050405020304" pitchFamily="18" charset="0"/>
              </a:rPr>
              <a:t>Camera Module </a:t>
            </a:r>
            <a:r>
              <a:rPr lang="en-IN" sz="2000" dirty="0" err="1">
                <a:effectLst/>
                <a:ea typeface="Calibri" panose="020F0502020204030204" pitchFamily="34" charset="0"/>
                <a:cs typeface="Times New Roman" panose="02020603050405020304" pitchFamily="18" charset="0"/>
              </a:rPr>
              <a:t>Esp</a:t>
            </a:r>
            <a:r>
              <a:rPr lang="en-IN" sz="2000" dirty="0">
                <a:effectLst/>
                <a:ea typeface="Calibri" panose="020F0502020204030204" pitchFamily="34" charset="0"/>
                <a:cs typeface="Times New Roman" panose="02020603050405020304" pitchFamily="18" charset="0"/>
              </a:rPr>
              <a:t> 32 with inbuilt Wi-fi.</a:t>
            </a:r>
          </a:p>
          <a:p>
            <a:pPr marL="342900" lvl="0" indent="-342900" algn="just">
              <a:lnSpc>
                <a:spcPct val="150000"/>
              </a:lnSpc>
              <a:buFont typeface="Symbol" panose="05050102010706020507" pitchFamily="18" charset="2"/>
              <a:buChar char=""/>
            </a:pPr>
            <a:r>
              <a:rPr lang="en-IN" sz="2000" dirty="0">
                <a:effectLst/>
                <a:ea typeface="Calibri" panose="020F0502020204030204" pitchFamily="34" charset="0"/>
                <a:cs typeface="Times New Roman" panose="02020603050405020304" pitchFamily="18" charset="0"/>
              </a:rPr>
              <a:t>Fan or blower</a:t>
            </a:r>
          </a:p>
          <a:p>
            <a:pPr marL="342900" lvl="0" indent="-342900" algn="just">
              <a:lnSpc>
                <a:spcPct val="150000"/>
              </a:lnSpc>
              <a:spcAft>
                <a:spcPts val="800"/>
              </a:spcAft>
              <a:buFont typeface="Symbol" panose="05050102010706020507" pitchFamily="18" charset="2"/>
              <a:buChar char=""/>
            </a:pPr>
            <a:r>
              <a:rPr lang="en-IN" sz="2000" dirty="0">
                <a:effectLst/>
                <a:ea typeface="Calibri" panose="020F0502020204030204" pitchFamily="34" charset="0"/>
                <a:cs typeface="Times New Roman" panose="02020603050405020304" pitchFamily="18" charset="0"/>
              </a:rPr>
              <a:t>Arduino. </a:t>
            </a:r>
          </a:p>
          <a:p>
            <a:pPr marL="342900" lvl="0" indent="-342900" algn="just">
              <a:lnSpc>
                <a:spcPct val="150000"/>
              </a:lnSpc>
              <a:spcAft>
                <a:spcPts val="800"/>
              </a:spcAft>
              <a:buFont typeface="Symbol" panose="05050102010706020507" pitchFamily="18" charset="2"/>
              <a:buChar char=""/>
            </a:pPr>
            <a:r>
              <a:rPr lang="en-IN" sz="2000" dirty="0">
                <a:ea typeface="Calibri" panose="020F0502020204030204" pitchFamily="34" charset="0"/>
                <a:cs typeface="Times New Roman" panose="02020603050405020304" pitchFamily="18" charset="0"/>
              </a:rPr>
              <a:t>L293d Motor Driver </a:t>
            </a:r>
            <a:endParaRPr lang="en-IN" sz="2000" dirty="0">
              <a:effectLst/>
              <a:ea typeface="Calibri" panose="020F0502020204030204" pitchFamily="34" charset="0"/>
              <a:cs typeface="Times New Roman" panose="02020603050405020304" pitchFamily="18" charset="0"/>
            </a:endParaRPr>
          </a:p>
          <a:p>
            <a:pPr algn="just">
              <a:lnSpc>
                <a:spcPct val="150000"/>
              </a:lnSpc>
              <a:spcAft>
                <a:spcPts val="800"/>
              </a:spcAft>
            </a:pPr>
            <a:r>
              <a:rPr lang="en-IN" sz="2000" dirty="0">
                <a:effectLst/>
                <a:ea typeface="Calibri" panose="020F0502020204030204" pitchFamily="34" charset="0"/>
                <a:cs typeface="Times New Roman" panose="02020603050405020304" pitchFamily="18" charset="0"/>
              </a:rPr>
              <a:t>All the data are screened on Android mobile or serial monitor Apps in the PC . Like health wise.</a:t>
            </a:r>
          </a:p>
        </p:txBody>
      </p:sp>
    </p:spTree>
    <p:extLst>
      <p:ext uri="{BB962C8B-B14F-4D97-AF65-F5344CB8AC3E}">
        <p14:creationId xmlns:p14="http://schemas.microsoft.com/office/powerpoint/2010/main" val="1111703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A0FB0-6DDD-4272-AE16-836396BBB994}"/>
              </a:ext>
            </a:extLst>
          </p:cNvPr>
          <p:cNvSpPr>
            <a:spLocks noGrp="1"/>
          </p:cNvSpPr>
          <p:nvPr>
            <p:ph type="title"/>
          </p:nvPr>
        </p:nvSpPr>
        <p:spPr>
          <a:xfrm>
            <a:off x="1066800" y="0"/>
            <a:ext cx="10058400" cy="1609344"/>
          </a:xfrm>
        </p:spPr>
        <p:txBody>
          <a:bodyPr/>
          <a:lstStyle/>
          <a:p>
            <a:r>
              <a:rPr lang="en-US" sz="5400" dirty="0">
                <a:effectLst/>
                <a:ea typeface="Times New Roman" panose="02020603050405020304" pitchFamily="18" charset="0"/>
                <a:cs typeface="Times New Roman" panose="02020603050405020304" pitchFamily="18" charset="0"/>
              </a:rPr>
              <a:t>Data preparation</a:t>
            </a:r>
            <a:endParaRPr lang="en-IN" dirty="0"/>
          </a:p>
        </p:txBody>
      </p:sp>
      <p:sp>
        <p:nvSpPr>
          <p:cNvPr id="5" name="TextBox 4">
            <a:extLst>
              <a:ext uri="{FF2B5EF4-FFF2-40B4-BE49-F238E27FC236}">
                <a16:creationId xmlns:a16="http://schemas.microsoft.com/office/drawing/2014/main" id="{EB1E6A0B-74A1-5014-F277-693250773BF5}"/>
              </a:ext>
            </a:extLst>
          </p:cNvPr>
          <p:cNvSpPr txBox="1"/>
          <p:nvPr/>
        </p:nvSpPr>
        <p:spPr>
          <a:xfrm>
            <a:off x="1066800" y="1757092"/>
            <a:ext cx="9598191" cy="4401205"/>
          </a:xfrm>
          <a:prstGeom prst="rect">
            <a:avLst/>
          </a:prstGeom>
          <a:noFill/>
        </p:spPr>
        <p:txBody>
          <a:bodyPr wrap="square">
            <a:spAutoFit/>
          </a:bodyPr>
          <a:lstStyle/>
          <a:p>
            <a:pPr marL="342900" marR="86360" lvl="0" indent="-342900" algn="just">
              <a:spcAft>
                <a:spcPts val="0"/>
              </a:spcAft>
              <a:buFont typeface="Symbol" panose="05050102010706020507" pitchFamily="18" charset="2"/>
              <a:buChar char=""/>
            </a:pPr>
            <a:r>
              <a:rPr lang="en-US" sz="2000" dirty="0">
                <a:effectLst/>
                <a:ea typeface="Times New Roman" panose="02020603050405020304" pitchFamily="18" charset="0"/>
                <a:cs typeface="Times New Roman" panose="02020603050405020304" pitchFamily="18" charset="0"/>
              </a:rPr>
              <a:t>Preparing the image data and segmentation masks</a:t>
            </a:r>
            <a:endParaRPr lang="en-IN" sz="2000" dirty="0">
              <a:effectLst/>
              <a:ea typeface="Times New Roman" panose="02020603050405020304" pitchFamily="18" charset="0"/>
              <a:cs typeface="Times New Roman" panose="02020603050405020304" pitchFamily="18" charset="0"/>
            </a:endParaRPr>
          </a:p>
          <a:p>
            <a:pPr marL="342900" marR="86360" lvl="0" indent="-342900" algn="just">
              <a:spcAft>
                <a:spcPts val="0"/>
              </a:spcAft>
              <a:buFont typeface="Symbol" panose="05050102010706020507" pitchFamily="18" charset="2"/>
              <a:buChar char=""/>
            </a:pPr>
            <a:r>
              <a:rPr lang="en-US" sz="2000" dirty="0">
                <a:effectLst/>
                <a:ea typeface="Times New Roman" panose="02020603050405020304" pitchFamily="18" charset="0"/>
                <a:cs typeface="Times New Roman" panose="02020603050405020304" pitchFamily="18" charset="0"/>
              </a:rPr>
              <a:t>Now we need to prepare the image data and the corresponding segmentation mask for each image. </a:t>
            </a:r>
            <a:endParaRPr lang="en-IN" sz="2000" dirty="0">
              <a:effectLst/>
              <a:ea typeface="Times New Roman" panose="02020603050405020304" pitchFamily="18" charset="0"/>
              <a:cs typeface="Times New Roman" panose="02020603050405020304" pitchFamily="18" charset="0"/>
            </a:endParaRPr>
          </a:p>
          <a:p>
            <a:pPr marL="342900" marR="86360" lvl="0" indent="-342900" algn="just">
              <a:spcAft>
                <a:spcPts val="0"/>
              </a:spcAft>
              <a:buFont typeface="Symbol" panose="05050102010706020507" pitchFamily="18" charset="2"/>
              <a:buChar char=""/>
            </a:pPr>
            <a:r>
              <a:rPr lang="en-US" sz="2000" dirty="0">
                <a:effectLst/>
                <a:ea typeface="Times New Roman" panose="02020603050405020304" pitchFamily="18" charset="0"/>
                <a:cs typeface="Times New Roman" panose="02020603050405020304" pitchFamily="18" charset="0"/>
              </a:rPr>
              <a:t>We have the images divided into twelve folders. In this section images with defective parts are stored.</a:t>
            </a:r>
            <a:endParaRPr lang="en-IN" sz="2000" dirty="0">
              <a:effectLst/>
              <a:ea typeface="Times New Roman" panose="02020603050405020304" pitchFamily="18" charset="0"/>
              <a:cs typeface="Times New Roman" panose="02020603050405020304" pitchFamily="18" charset="0"/>
            </a:endParaRPr>
          </a:p>
          <a:p>
            <a:pPr marL="342900" marR="86360" lvl="0" indent="-342900" algn="just">
              <a:spcAft>
                <a:spcPts val="0"/>
              </a:spcAft>
              <a:buFont typeface="Symbol" panose="05050102010706020507" pitchFamily="18" charset="2"/>
              <a:buChar char=""/>
            </a:pPr>
            <a:r>
              <a:rPr lang="en-US" sz="2000" dirty="0">
                <a:effectLst/>
                <a:ea typeface="Times New Roman" panose="02020603050405020304" pitchFamily="18" charset="0"/>
                <a:cs typeface="Times New Roman" panose="02020603050405020304" pitchFamily="18" charset="0"/>
              </a:rPr>
              <a:t>The first image represents a defective product and the second one represents a non-defective image. </a:t>
            </a:r>
            <a:endParaRPr lang="en-IN" sz="2000" dirty="0">
              <a:effectLst/>
              <a:ea typeface="Times New Roman" panose="02020603050405020304" pitchFamily="18" charset="0"/>
              <a:cs typeface="Times New Roman" panose="02020603050405020304" pitchFamily="18" charset="0"/>
            </a:endParaRPr>
          </a:p>
          <a:p>
            <a:pPr marL="342900" marR="86360" lvl="0" indent="-342900" algn="just">
              <a:spcAft>
                <a:spcPts val="0"/>
              </a:spcAft>
              <a:buFont typeface="Symbol" panose="05050102010706020507" pitchFamily="18" charset="2"/>
              <a:buChar char=""/>
            </a:pPr>
            <a:r>
              <a:rPr lang="en-US" sz="2000" dirty="0">
                <a:effectLst/>
                <a:ea typeface="Times New Roman" panose="02020603050405020304" pitchFamily="18" charset="0"/>
                <a:cs typeface="Times New Roman" panose="02020603050405020304" pitchFamily="18" charset="0"/>
              </a:rPr>
              <a:t>Now we need to prepare the segmentation maps for these images. </a:t>
            </a:r>
            <a:endParaRPr lang="en-IN" sz="2000" dirty="0">
              <a:effectLst/>
              <a:ea typeface="Times New Roman" panose="02020603050405020304" pitchFamily="18" charset="0"/>
              <a:cs typeface="Times New Roman" panose="02020603050405020304" pitchFamily="18" charset="0"/>
            </a:endParaRPr>
          </a:p>
          <a:p>
            <a:pPr marL="342900" marR="86360" lvl="0" indent="-342900" algn="just">
              <a:spcAft>
                <a:spcPts val="0"/>
              </a:spcAft>
              <a:buFont typeface="Symbol" panose="05050102010706020507" pitchFamily="18" charset="2"/>
              <a:buChar char=""/>
            </a:pPr>
            <a:r>
              <a:rPr lang="en-US" sz="2000" dirty="0">
                <a:effectLst/>
                <a:ea typeface="Times New Roman" panose="02020603050405020304" pitchFamily="18" charset="0"/>
                <a:cs typeface="Times New Roman" panose="02020603050405020304" pitchFamily="18" charset="0"/>
              </a:rPr>
              <a:t>The segmentation map should detect the defective parts in the image. For the above images, the expected segmentation maps will be like this.</a:t>
            </a:r>
            <a:endParaRPr lang="en-IN" sz="2000" dirty="0">
              <a:effectLst/>
              <a:ea typeface="Times New Roman" panose="02020603050405020304" pitchFamily="18" charset="0"/>
              <a:cs typeface="Times New Roman" panose="02020603050405020304" pitchFamily="18" charset="0"/>
            </a:endParaRPr>
          </a:p>
          <a:p>
            <a:pPr marL="342900" marR="86360" lvl="0" indent="-342900" algn="just">
              <a:spcAft>
                <a:spcPts val="0"/>
              </a:spcAft>
              <a:buFont typeface="Symbol" panose="05050102010706020507" pitchFamily="18" charset="2"/>
              <a:buChar char=""/>
            </a:pPr>
            <a:r>
              <a:rPr lang="en-US" sz="2000" dirty="0">
                <a:effectLst/>
                <a:ea typeface="Times New Roman" panose="02020603050405020304" pitchFamily="18" charset="0"/>
                <a:cs typeface="Times New Roman" panose="02020603050405020304" pitchFamily="18" charset="0"/>
              </a:rPr>
              <a:t>The data for defected part is obtained using the </a:t>
            </a:r>
            <a:r>
              <a:rPr lang="en-US" sz="2000" dirty="0" err="1">
                <a:effectLst/>
                <a:ea typeface="Times New Roman" panose="02020603050405020304" pitchFamily="18" charset="0"/>
                <a:cs typeface="Times New Roman" panose="02020603050405020304" pitchFamily="18" charset="0"/>
              </a:rPr>
              <a:t>get_data</a:t>
            </a:r>
            <a:r>
              <a:rPr lang="en-US" sz="2000" dirty="0">
                <a:effectLst/>
                <a:ea typeface="Times New Roman" panose="02020603050405020304" pitchFamily="18" charset="0"/>
                <a:cs typeface="Times New Roman" panose="02020603050405020304" pitchFamily="18" charset="0"/>
              </a:rPr>
              <a:t> function which will be designed later in the part.</a:t>
            </a:r>
            <a:endParaRPr lang="en-IN" sz="2000" dirty="0">
              <a:effectLst/>
              <a:ea typeface="Times New Roman" panose="02020603050405020304" pitchFamily="18" charset="0"/>
              <a:cs typeface="Times New Roman" panose="02020603050405020304" pitchFamily="18" charset="0"/>
            </a:endParaRPr>
          </a:p>
          <a:p>
            <a:pPr marL="342900" marR="86360" lvl="0" indent="-342900" algn="just">
              <a:spcAft>
                <a:spcPts val="0"/>
              </a:spcAft>
              <a:buFont typeface="Symbol" panose="05050102010706020507" pitchFamily="18" charset="2"/>
              <a:buChar char=""/>
            </a:pPr>
            <a:r>
              <a:rPr lang="en-US" sz="2000" dirty="0">
                <a:effectLst/>
                <a:ea typeface="Times New Roman" panose="02020603050405020304" pitchFamily="18" charset="0"/>
                <a:cs typeface="Times New Roman" panose="02020603050405020304" pitchFamily="18" charset="0"/>
              </a:rPr>
              <a:t>one can use this information and draw an segmentation mask using the </a:t>
            </a:r>
            <a:r>
              <a:rPr lang="en-US" sz="2000" dirty="0" err="1">
                <a:effectLst/>
                <a:ea typeface="Times New Roman" panose="02020603050405020304" pitchFamily="18" charset="0"/>
                <a:cs typeface="Times New Roman" panose="02020603050405020304" pitchFamily="18" charset="0"/>
              </a:rPr>
              <a:t>skimage</a:t>
            </a:r>
            <a:r>
              <a:rPr lang="en-US" sz="2000" dirty="0">
                <a:effectLst/>
                <a:ea typeface="Times New Roman" panose="02020603050405020304" pitchFamily="18" charset="0"/>
                <a:cs typeface="Times New Roman" panose="02020603050405020304" pitchFamily="18" charset="0"/>
              </a:rPr>
              <a:t> function, which will also be done in later process.</a:t>
            </a:r>
            <a:endParaRPr lang="en-IN" sz="2000" dirty="0">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2011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806C5-42CE-F228-21DB-02AF8362D96B}"/>
              </a:ext>
            </a:extLst>
          </p:cNvPr>
          <p:cNvSpPr>
            <a:spLocks noGrp="1"/>
          </p:cNvSpPr>
          <p:nvPr>
            <p:ph type="title"/>
          </p:nvPr>
        </p:nvSpPr>
        <p:spPr/>
        <p:txBody>
          <a:bodyPr/>
          <a:lstStyle/>
          <a:p>
            <a:r>
              <a:rPr lang="en-US" dirty="0"/>
              <a:t>ESP 32 Connection for Open cv </a:t>
            </a:r>
            <a:endParaRPr lang="en-IN" dirty="0"/>
          </a:p>
        </p:txBody>
      </p:sp>
      <p:sp>
        <p:nvSpPr>
          <p:cNvPr id="5" name="TextBox 4">
            <a:extLst>
              <a:ext uri="{FF2B5EF4-FFF2-40B4-BE49-F238E27FC236}">
                <a16:creationId xmlns:a16="http://schemas.microsoft.com/office/drawing/2014/main" id="{D2CD4B32-369F-C082-11D9-6CEBFE9D7D3B}"/>
              </a:ext>
            </a:extLst>
          </p:cNvPr>
          <p:cNvSpPr txBox="1"/>
          <p:nvPr/>
        </p:nvSpPr>
        <p:spPr>
          <a:xfrm>
            <a:off x="724902" y="2093976"/>
            <a:ext cx="6093994" cy="4401205"/>
          </a:xfrm>
          <a:prstGeom prst="rect">
            <a:avLst/>
          </a:prstGeom>
          <a:noFill/>
        </p:spPr>
        <p:txBody>
          <a:bodyPr wrap="square">
            <a:spAutoFit/>
          </a:bodyPr>
          <a:lstStyle/>
          <a:p>
            <a:pPr marL="457200" marR="86360" algn="just">
              <a:spcAft>
                <a:spcPts val="0"/>
              </a:spcAft>
            </a:pPr>
            <a:r>
              <a:rPr lang="en-US" sz="2000" b="1" dirty="0">
                <a:effectLst/>
                <a:ea typeface="Times New Roman" panose="02020603050405020304" pitchFamily="18" charset="0"/>
                <a:cs typeface="Times New Roman" panose="02020603050405020304" pitchFamily="18" charset="0"/>
              </a:rPr>
              <a:t>API Concepts</a:t>
            </a:r>
          </a:p>
          <a:p>
            <a:pPr marL="800100" marR="86360" indent="-342900" algn="just">
              <a:buFont typeface="Arial" panose="020B0604020202020204" pitchFamily="34" charset="0"/>
              <a:buChar char="•"/>
            </a:pPr>
            <a:r>
              <a:rPr lang="en-US" sz="2000" dirty="0">
                <a:effectLst/>
                <a:ea typeface="Times New Roman" panose="02020603050405020304" pitchFamily="18" charset="0"/>
                <a:cs typeface="Times New Roman" panose="02020603050405020304" pitchFamily="18" charset="0"/>
              </a:rPr>
              <a:t>Automatic Memory Management</a:t>
            </a:r>
            <a:endParaRPr lang="en-IN" sz="2000" dirty="0">
              <a:effectLst/>
              <a:ea typeface="Times New Roman" panose="02020603050405020304" pitchFamily="18" charset="0"/>
              <a:cs typeface="Times New Roman" panose="02020603050405020304" pitchFamily="18" charset="0"/>
            </a:endParaRPr>
          </a:p>
          <a:p>
            <a:pPr marL="800100" marR="86360" indent="-342900" algn="just">
              <a:buFont typeface="Arial" panose="020B0604020202020204" pitchFamily="34" charset="0"/>
              <a:buChar char="•"/>
            </a:pPr>
            <a:r>
              <a:rPr lang="en-US" sz="2000" dirty="0">
                <a:effectLst/>
                <a:ea typeface="Times New Roman" panose="02020603050405020304" pitchFamily="18" charset="0"/>
                <a:cs typeface="Times New Roman" panose="02020603050405020304" pitchFamily="18" charset="0"/>
              </a:rPr>
              <a:t>Automatic Allocation of the Output Data</a:t>
            </a:r>
            <a:endParaRPr lang="en-IN" sz="2000" dirty="0">
              <a:effectLst/>
              <a:ea typeface="Times New Roman" panose="02020603050405020304" pitchFamily="18" charset="0"/>
              <a:cs typeface="Times New Roman" panose="02020603050405020304" pitchFamily="18" charset="0"/>
            </a:endParaRPr>
          </a:p>
          <a:p>
            <a:pPr marL="800100" marR="86360" indent="-342900" algn="just">
              <a:buFont typeface="Arial" panose="020B0604020202020204" pitchFamily="34" charset="0"/>
              <a:buChar char="•"/>
            </a:pPr>
            <a:r>
              <a:rPr lang="en-US" sz="2000" dirty="0">
                <a:effectLst/>
                <a:ea typeface="Times New Roman" panose="02020603050405020304" pitchFamily="18" charset="0"/>
                <a:cs typeface="Times New Roman" panose="02020603050405020304" pitchFamily="18" charset="0"/>
              </a:rPr>
              <a:t>Saturation Arithmetic’s</a:t>
            </a:r>
            <a:endParaRPr lang="en-IN" sz="2000" dirty="0">
              <a:effectLst/>
              <a:ea typeface="Times New Roman" panose="02020603050405020304" pitchFamily="18" charset="0"/>
              <a:cs typeface="Times New Roman" panose="02020603050405020304" pitchFamily="18" charset="0"/>
            </a:endParaRPr>
          </a:p>
          <a:p>
            <a:pPr marL="800100" marR="86360" indent="-342900" algn="just">
              <a:buFont typeface="Arial" panose="020B0604020202020204" pitchFamily="34" charset="0"/>
              <a:buChar char="•"/>
            </a:pPr>
            <a:r>
              <a:rPr lang="en-US" sz="2000" dirty="0">
                <a:effectLst/>
                <a:ea typeface="Times New Roman" panose="02020603050405020304" pitchFamily="18" charset="0"/>
                <a:cs typeface="Times New Roman" panose="02020603050405020304" pitchFamily="18" charset="0"/>
              </a:rPr>
              <a:t>Fixed Pixel Types. Limited Use of Templates</a:t>
            </a:r>
            <a:endParaRPr lang="en-IN" sz="2000" dirty="0">
              <a:effectLst/>
              <a:ea typeface="Times New Roman" panose="02020603050405020304" pitchFamily="18" charset="0"/>
              <a:cs typeface="Times New Roman" panose="02020603050405020304" pitchFamily="18" charset="0"/>
            </a:endParaRPr>
          </a:p>
          <a:p>
            <a:pPr marL="800100" marR="86360" indent="-342900" algn="just">
              <a:buFont typeface="Arial" panose="020B0604020202020204" pitchFamily="34" charset="0"/>
              <a:buChar char="•"/>
            </a:pPr>
            <a:r>
              <a:rPr lang="en-US" sz="2000" dirty="0">
                <a:effectLst/>
                <a:ea typeface="Times New Roman" panose="02020603050405020304" pitchFamily="18" charset="0"/>
                <a:cs typeface="Times New Roman" panose="02020603050405020304" pitchFamily="18" charset="0"/>
              </a:rPr>
              <a:t>Input Array and Output Array</a:t>
            </a:r>
            <a:endParaRPr lang="en-IN" sz="2000" dirty="0">
              <a:effectLst/>
              <a:ea typeface="Times New Roman" panose="02020603050405020304" pitchFamily="18" charset="0"/>
              <a:cs typeface="Times New Roman" panose="02020603050405020304" pitchFamily="18" charset="0"/>
            </a:endParaRPr>
          </a:p>
          <a:p>
            <a:pPr marL="800100" marR="86360" indent="-342900" algn="just">
              <a:buFont typeface="Arial" panose="020B0604020202020204" pitchFamily="34" charset="0"/>
              <a:buChar char="•"/>
            </a:pPr>
            <a:r>
              <a:rPr lang="en-US" sz="2000" dirty="0">
                <a:effectLst/>
                <a:ea typeface="Times New Roman" panose="02020603050405020304" pitchFamily="18" charset="0"/>
                <a:cs typeface="Times New Roman" panose="02020603050405020304" pitchFamily="18" charset="0"/>
              </a:rPr>
              <a:t>Error Handling</a:t>
            </a:r>
            <a:endParaRPr lang="en-IN" sz="2000" dirty="0">
              <a:effectLst/>
              <a:ea typeface="Times New Roman" panose="02020603050405020304" pitchFamily="18" charset="0"/>
              <a:cs typeface="Times New Roman" panose="02020603050405020304" pitchFamily="18" charset="0"/>
            </a:endParaRPr>
          </a:p>
          <a:p>
            <a:pPr marL="342900" marR="86360" indent="-342900" algn="just">
              <a:buFont typeface="Arial" panose="020B0604020202020204" pitchFamily="34" charset="0"/>
              <a:buChar char="•"/>
            </a:pPr>
            <a:r>
              <a:rPr lang="en-US" sz="2000" dirty="0">
                <a:effectLst/>
                <a:ea typeface="Times New Roman" panose="02020603050405020304" pitchFamily="18" charset="0"/>
                <a:cs typeface="Times New Roman" panose="02020603050405020304" pitchFamily="18" charset="0"/>
              </a:rPr>
              <a:t>Finally,</a:t>
            </a:r>
            <a:endParaRPr lang="en-IN" sz="2000" dirty="0">
              <a:effectLst/>
              <a:ea typeface="Times New Roman" panose="02020603050405020304" pitchFamily="18" charset="0"/>
              <a:cs typeface="Times New Roman" panose="02020603050405020304" pitchFamily="18" charset="0"/>
            </a:endParaRPr>
          </a:p>
          <a:p>
            <a:pPr marL="342900" marR="86360" indent="-342900" algn="just">
              <a:buFont typeface="Arial" panose="020B0604020202020204" pitchFamily="34" charset="0"/>
              <a:buChar char="•"/>
            </a:pPr>
            <a:r>
              <a:rPr lang="en-US" sz="2000" dirty="0">
                <a:effectLst/>
                <a:ea typeface="Times New Roman" panose="02020603050405020304" pitchFamily="18" charset="0"/>
                <a:cs typeface="Times New Roman" panose="02020603050405020304" pitchFamily="18" charset="0"/>
              </a:rPr>
              <a:t>Multi-threading and Re-enter ability</a:t>
            </a:r>
            <a:endParaRPr lang="en-IN" sz="2000" dirty="0">
              <a:effectLst/>
              <a:ea typeface="Times New Roman" panose="02020603050405020304" pitchFamily="18" charset="0"/>
              <a:cs typeface="Times New Roman" panose="02020603050405020304" pitchFamily="18" charset="0"/>
            </a:endParaRPr>
          </a:p>
          <a:p>
            <a:pPr marL="457200" marR="86360" algn="just">
              <a:spcAft>
                <a:spcPts val="0"/>
              </a:spcAft>
            </a:pPr>
            <a:endParaRPr lang="en-US" sz="2000" dirty="0">
              <a:ea typeface="Times New Roman" panose="02020603050405020304" pitchFamily="18" charset="0"/>
              <a:cs typeface="Times New Roman" panose="02020603050405020304" pitchFamily="18" charset="0"/>
            </a:endParaRPr>
          </a:p>
          <a:p>
            <a:pPr marL="457200" marR="86360" algn="just">
              <a:spcAft>
                <a:spcPts val="0"/>
              </a:spcAft>
            </a:pPr>
            <a:endParaRPr lang="en-US" sz="2000" dirty="0">
              <a:effectLst/>
              <a:ea typeface="Times New Roman" panose="02020603050405020304" pitchFamily="18" charset="0"/>
              <a:cs typeface="Times New Roman" panose="02020603050405020304" pitchFamily="18" charset="0"/>
            </a:endParaRPr>
          </a:p>
          <a:p>
            <a:pPr marL="457200" marR="86360" algn="just">
              <a:spcAft>
                <a:spcPts val="0"/>
              </a:spcAft>
            </a:pPr>
            <a:endParaRPr lang="en-US" sz="2000" dirty="0">
              <a:ea typeface="Times New Roman" panose="02020603050405020304" pitchFamily="18" charset="0"/>
              <a:cs typeface="Times New Roman" panose="02020603050405020304" pitchFamily="18" charset="0"/>
            </a:endParaRPr>
          </a:p>
          <a:p>
            <a:pPr marL="457200" marR="86360" algn="just">
              <a:spcAft>
                <a:spcPts val="0"/>
              </a:spcAft>
            </a:pPr>
            <a:endParaRPr lang="en-IN" sz="2000" dirty="0">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7658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17CCD-4C64-469A-8ACC-D004CBC693F8}"/>
              </a:ext>
            </a:extLst>
          </p:cNvPr>
          <p:cNvSpPr>
            <a:spLocks noGrp="1"/>
          </p:cNvSpPr>
          <p:nvPr>
            <p:ph type="title"/>
          </p:nvPr>
        </p:nvSpPr>
        <p:spPr/>
        <p:txBody>
          <a:bodyPr/>
          <a:lstStyle/>
          <a:p>
            <a:r>
              <a:rPr lang="en-US" dirty="0"/>
              <a:t>Defected images of leaf for data set </a:t>
            </a:r>
            <a:endParaRPr lang="en-IN" dirty="0"/>
          </a:p>
        </p:txBody>
      </p:sp>
      <p:pic>
        <p:nvPicPr>
          <p:cNvPr id="1026" name="Picture 2" descr="Plants | Free Full-Text | Image-Based Plant Disease ...">
            <a:extLst>
              <a:ext uri="{FF2B5EF4-FFF2-40B4-BE49-F238E27FC236}">
                <a16:creationId xmlns:a16="http://schemas.microsoft.com/office/drawing/2014/main" id="{655125FB-3FA4-4A8C-9ADB-BC33CED4128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0415" y="2093976"/>
            <a:ext cx="4208832" cy="4051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ster Gardener: Cool, moist spring perfect for fungal diseases in plants">
            <a:extLst>
              <a:ext uri="{FF2B5EF4-FFF2-40B4-BE49-F238E27FC236}">
                <a16:creationId xmlns:a16="http://schemas.microsoft.com/office/drawing/2014/main" id="{1562A602-501E-4911-AF18-4C348EF80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9301" y="2169052"/>
            <a:ext cx="4552284" cy="2875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223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BD09E-087F-4F08-A46C-FC59F5FD21F8}"/>
              </a:ext>
            </a:extLst>
          </p:cNvPr>
          <p:cNvSpPr>
            <a:spLocks noGrp="1"/>
          </p:cNvSpPr>
          <p:nvPr>
            <p:ph type="title"/>
          </p:nvPr>
        </p:nvSpPr>
        <p:spPr/>
        <p:txBody>
          <a:bodyPr/>
          <a:lstStyle/>
          <a:p>
            <a:r>
              <a:rPr lang="en-US" dirty="0"/>
              <a:t>Defected images </a:t>
            </a:r>
            <a:endParaRPr lang="en-IN" dirty="0"/>
          </a:p>
        </p:txBody>
      </p:sp>
      <p:pic>
        <p:nvPicPr>
          <p:cNvPr id="2050" name="Picture 2" descr="Fungal Diseases in Crops: శిలీంధ్రాలతో వచ్చే తెగుళ్లు మరియు వాటి తెగులు  లక్షణాలు.! - Eruvaaka">
            <a:extLst>
              <a:ext uri="{FF2B5EF4-FFF2-40B4-BE49-F238E27FC236}">
                <a16:creationId xmlns:a16="http://schemas.microsoft.com/office/drawing/2014/main" id="{C0CCAA14-5440-4B4A-8645-72251BB298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44656" y="2310036"/>
            <a:ext cx="5401733" cy="40513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eaf Disease Outbreak Contact The Tree Leaves. Stock Photo, Picture And  Royalty Free Image. Image 61371520.">
            <a:extLst>
              <a:ext uri="{FF2B5EF4-FFF2-40B4-BE49-F238E27FC236}">
                <a16:creationId xmlns:a16="http://schemas.microsoft.com/office/drawing/2014/main" id="{C1FF86B3-1EDA-4CB8-87B6-D9DA2EC91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636" y="2310036"/>
            <a:ext cx="2787122" cy="4183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308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F8F9FD8-5ED8-4AB7-B8CA-2552D1131C3A}"/>
              </a:ext>
            </a:extLst>
          </p:cNvPr>
          <p:cNvGraphicFramePr>
            <a:graphicFrameLocks noGrp="1"/>
          </p:cNvGraphicFramePr>
          <p:nvPr>
            <p:ph idx="1"/>
          </p:nvPr>
        </p:nvGraphicFramePr>
        <p:xfrm>
          <a:off x="568131" y="902270"/>
          <a:ext cx="4858110" cy="5313816"/>
        </p:xfrm>
        <a:graphic>
          <a:graphicData uri="http://schemas.openxmlformats.org/drawingml/2006/table">
            <a:tbl>
              <a:tblPr/>
              <a:tblGrid>
                <a:gridCol w="1619370">
                  <a:extLst>
                    <a:ext uri="{9D8B030D-6E8A-4147-A177-3AD203B41FA5}">
                      <a16:colId xmlns:a16="http://schemas.microsoft.com/office/drawing/2014/main" val="4003809035"/>
                    </a:ext>
                  </a:extLst>
                </a:gridCol>
                <a:gridCol w="1619370">
                  <a:extLst>
                    <a:ext uri="{9D8B030D-6E8A-4147-A177-3AD203B41FA5}">
                      <a16:colId xmlns:a16="http://schemas.microsoft.com/office/drawing/2014/main" val="2001848298"/>
                    </a:ext>
                  </a:extLst>
                </a:gridCol>
                <a:gridCol w="1619370">
                  <a:extLst>
                    <a:ext uri="{9D8B030D-6E8A-4147-A177-3AD203B41FA5}">
                      <a16:colId xmlns:a16="http://schemas.microsoft.com/office/drawing/2014/main" val="3457840110"/>
                    </a:ext>
                  </a:extLst>
                </a:gridCol>
              </a:tblGrid>
              <a:tr h="254982">
                <a:tc rowSpan="2">
                  <a:txBody>
                    <a:bodyPr/>
                    <a:lstStyle/>
                    <a:p>
                      <a:pPr algn="l"/>
                      <a:r>
                        <a:rPr lang="en-IN" sz="1500" dirty="0">
                          <a:effectLst/>
                          <a:latin typeface="+mn-lt"/>
                        </a:rPr>
                        <a:t>Board</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E7EFEF"/>
                    </a:solidFill>
                  </a:tcPr>
                </a:tc>
                <a:tc>
                  <a:txBody>
                    <a:bodyPr/>
                    <a:lstStyle/>
                    <a:p>
                      <a:pPr algn="l"/>
                      <a:r>
                        <a:rPr lang="en-IN" sz="1500">
                          <a:effectLst/>
                          <a:latin typeface="+mn-lt"/>
                        </a:rPr>
                        <a:t>Name</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FFFFF"/>
                    </a:solidFill>
                  </a:tcPr>
                </a:tc>
                <a:tc>
                  <a:txBody>
                    <a:bodyPr/>
                    <a:lstStyle/>
                    <a:p>
                      <a:pPr algn="l"/>
                      <a:r>
                        <a:rPr lang="en-IN" sz="1500">
                          <a:effectLst/>
                          <a:latin typeface="+mn-lt"/>
                        </a:rPr>
                        <a:t>Arduino UNO R3</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FFFFF"/>
                    </a:solidFill>
                  </a:tcPr>
                </a:tc>
                <a:extLst>
                  <a:ext uri="{0D108BD9-81ED-4DB2-BD59-A6C34878D82A}">
                    <a16:rowId xmlns:a16="http://schemas.microsoft.com/office/drawing/2014/main" val="796986848"/>
                  </a:ext>
                </a:extLst>
              </a:tr>
              <a:tr h="254982">
                <a:tc vMerge="1">
                  <a:txBody>
                    <a:bodyPr/>
                    <a:lstStyle/>
                    <a:p>
                      <a:endParaRPr lang="en-IN"/>
                    </a:p>
                  </a:txBody>
                  <a:tcPr/>
                </a:tc>
                <a:tc>
                  <a:txBody>
                    <a:bodyPr/>
                    <a:lstStyle/>
                    <a:p>
                      <a:pPr algn="l"/>
                      <a:r>
                        <a:rPr lang="en-IN" sz="1500">
                          <a:effectLst/>
                          <a:latin typeface="+mn-lt"/>
                        </a:rPr>
                        <a:t>SKU</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7F9F9"/>
                    </a:solidFill>
                  </a:tcPr>
                </a:tc>
                <a:tc>
                  <a:txBody>
                    <a:bodyPr/>
                    <a:lstStyle/>
                    <a:p>
                      <a:pPr algn="l"/>
                      <a:r>
                        <a:rPr lang="en-IN" sz="1500">
                          <a:effectLst/>
                          <a:latin typeface="+mn-lt"/>
                        </a:rPr>
                        <a:t>A000066</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7F9F9"/>
                    </a:solidFill>
                  </a:tcPr>
                </a:tc>
                <a:extLst>
                  <a:ext uri="{0D108BD9-81ED-4DB2-BD59-A6C34878D82A}">
                    <a16:rowId xmlns:a16="http://schemas.microsoft.com/office/drawing/2014/main" val="1807538029"/>
                  </a:ext>
                </a:extLst>
              </a:tr>
              <a:tr h="254982">
                <a:tc>
                  <a:txBody>
                    <a:bodyPr/>
                    <a:lstStyle/>
                    <a:p>
                      <a:pPr algn="l"/>
                      <a:r>
                        <a:rPr lang="en-IN" sz="1500">
                          <a:effectLst/>
                          <a:latin typeface="+mn-lt"/>
                        </a:rPr>
                        <a:t>Microcontroller</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E7EFEF"/>
                    </a:solidFill>
                  </a:tcPr>
                </a:tc>
                <a:tc gridSpan="2">
                  <a:txBody>
                    <a:bodyPr/>
                    <a:lstStyle/>
                    <a:p>
                      <a:pPr algn="l"/>
                      <a:r>
                        <a:rPr lang="en-IN" sz="1500">
                          <a:effectLst/>
                          <a:latin typeface="+mn-lt"/>
                        </a:rPr>
                        <a:t>ATmega328P</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FFFFF"/>
                    </a:solidFill>
                  </a:tcPr>
                </a:tc>
                <a:tc hMerge="1">
                  <a:txBody>
                    <a:bodyPr/>
                    <a:lstStyle/>
                    <a:p>
                      <a:endParaRPr lang="en-IN"/>
                    </a:p>
                  </a:txBody>
                  <a:tcPr/>
                </a:tc>
                <a:extLst>
                  <a:ext uri="{0D108BD9-81ED-4DB2-BD59-A6C34878D82A}">
                    <a16:rowId xmlns:a16="http://schemas.microsoft.com/office/drawing/2014/main" val="2824089653"/>
                  </a:ext>
                </a:extLst>
              </a:tr>
              <a:tr h="254982">
                <a:tc>
                  <a:txBody>
                    <a:bodyPr/>
                    <a:lstStyle/>
                    <a:p>
                      <a:pPr algn="l"/>
                      <a:r>
                        <a:rPr lang="en-IN" sz="1500">
                          <a:effectLst/>
                          <a:latin typeface="+mn-lt"/>
                        </a:rPr>
                        <a:t>USB connector</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E7EFEF"/>
                    </a:solidFill>
                  </a:tcPr>
                </a:tc>
                <a:tc gridSpan="2">
                  <a:txBody>
                    <a:bodyPr/>
                    <a:lstStyle/>
                    <a:p>
                      <a:pPr algn="l"/>
                      <a:r>
                        <a:rPr lang="en-IN" sz="1500">
                          <a:effectLst/>
                          <a:latin typeface="+mn-lt"/>
                        </a:rPr>
                        <a:t>USB-B</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7F9F9"/>
                    </a:solidFill>
                  </a:tcPr>
                </a:tc>
                <a:tc hMerge="1">
                  <a:txBody>
                    <a:bodyPr/>
                    <a:lstStyle/>
                    <a:p>
                      <a:endParaRPr lang="en-IN"/>
                    </a:p>
                  </a:txBody>
                  <a:tcPr/>
                </a:tc>
                <a:extLst>
                  <a:ext uri="{0D108BD9-81ED-4DB2-BD59-A6C34878D82A}">
                    <a16:rowId xmlns:a16="http://schemas.microsoft.com/office/drawing/2014/main" val="1669098105"/>
                  </a:ext>
                </a:extLst>
              </a:tr>
              <a:tr h="254982">
                <a:tc rowSpan="4">
                  <a:txBody>
                    <a:bodyPr/>
                    <a:lstStyle/>
                    <a:p>
                      <a:pPr algn="l"/>
                      <a:r>
                        <a:rPr lang="en-IN" sz="1500">
                          <a:effectLst/>
                          <a:latin typeface="+mn-lt"/>
                        </a:rPr>
                        <a:t>Pins</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E7EFEF"/>
                    </a:solidFill>
                  </a:tcPr>
                </a:tc>
                <a:tc>
                  <a:txBody>
                    <a:bodyPr/>
                    <a:lstStyle/>
                    <a:p>
                      <a:pPr algn="l"/>
                      <a:r>
                        <a:rPr lang="en-IN" sz="1500">
                          <a:effectLst/>
                          <a:latin typeface="+mn-lt"/>
                        </a:rPr>
                        <a:t>Built-in LED Pin</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FFFFF"/>
                    </a:solidFill>
                  </a:tcPr>
                </a:tc>
                <a:tc>
                  <a:txBody>
                    <a:bodyPr/>
                    <a:lstStyle/>
                    <a:p>
                      <a:pPr algn="l"/>
                      <a:r>
                        <a:rPr lang="en-IN" sz="1500">
                          <a:effectLst/>
                          <a:latin typeface="+mn-lt"/>
                        </a:rPr>
                        <a:t>13</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FFFFF"/>
                    </a:solidFill>
                  </a:tcPr>
                </a:tc>
                <a:extLst>
                  <a:ext uri="{0D108BD9-81ED-4DB2-BD59-A6C34878D82A}">
                    <a16:rowId xmlns:a16="http://schemas.microsoft.com/office/drawing/2014/main" val="805250414"/>
                  </a:ext>
                </a:extLst>
              </a:tr>
              <a:tr h="254982">
                <a:tc vMerge="1">
                  <a:txBody>
                    <a:bodyPr/>
                    <a:lstStyle/>
                    <a:p>
                      <a:endParaRPr lang="en-IN"/>
                    </a:p>
                  </a:txBody>
                  <a:tcPr/>
                </a:tc>
                <a:tc>
                  <a:txBody>
                    <a:bodyPr/>
                    <a:lstStyle/>
                    <a:p>
                      <a:pPr algn="l"/>
                      <a:r>
                        <a:rPr lang="en-IN" sz="1500">
                          <a:effectLst/>
                          <a:latin typeface="+mn-lt"/>
                        </a:rPr>
                        <a:t>Digital I/O Pins</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7F9F9"/>
                    </a:solidFill>
                  </a:tcPr>
                </a:tc>
                <a:tc>
                  <a:txBody>
                    <a:bodyPr/>
                    <a:lstStyle/>
                    <a:p>
                      <a:pPr algn="l"/>
                      <a:r>
                        <a:rPr lang="en-IN" sz="1500">
                          <a:effectLst/>
                          <a:latin typeface="+mn-lt"/>
                        </a:rPr>
                        <a:t>14</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7F9F9"/>
                    </a:solidFill>
                  </a:tcPr>
                </a:tc>
                <a:extLst>
                  <a:ext uri="{0D108BD9-81ED-4DB2-BD59-A6C34878D82A}">
                    <a16:rowId xmlns:a16="http://schemas.microsoft.com/office/drawing/2014/main" val="2340838957"/>
                  </a:ext>
                </a:extLst>
              </a:tr>
              <a:tr h="254982">
                <a:tc vMerge="1">
                  <a:txBody>
                    <a:bodyPr/>
                    <a:lstStyle/>
                    <a:p>
                      <a:endParaRPr lang="en-IN"/>
                    </a:p>
                  </a:txBody>
                  <a:tcPr/>
                </a:tc>
                <a:tc>
                  <a:txBody>
                    <a:bodyPr/>
                    <a:lstStyle/>
                    <a:p>
                      <a:pPr algn="l"/>
                      <a:r>
                        <a:rPr lang="en-IN" sz="1500" dirty="0">
                          <a:effectLst/>
                          <a:latin typeface="+mn-lt"/>
                        </a:rPr>
                        <a:t>Analog input pins</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FFFFF"/>
                    </a:solidFill>
                  </a:tcPr>
                </a:tc>
                <a:tc>
                  <a:txBody>
                    <a:bodyPr/>
                    <a:lstStyle/>
                    <a:p>
                      <a:pPr algn="l"/>
                      <a:r>
                        <a:rPr lang="en-IN" sz="1500">
                          <a:effectLst/>
                          <a:latin typeface="+mn-lt"/>
                        </a:rPr>
                        <a:t>6</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FFFFF"/>
                    </a:solidFill>
                  </a:tcPr>
                </a:tc>
                <a:extLst>
                  <a:ext uri="{0D108BD9-81ED-4DB2-BD59-A6C34878D82A}">
                    <a16:rowId xmlns:a16="http://schemas.microsoft.com/office/drawing/2014/main" val="580587971"/>
                  </a:ext>
                </a:extLst>
              </a:tr>
              <a:tr h="254982">
                <a:tc vMerge="1">
                  <a:txBody>
                    <a:bodyPr/>
                    <a:lstStyle/>
                    <a:p>
                      <a:endParaRPr lang="en-IN"/>
                    </a:p>
                  </a:txBody>
                  <a:tcPr/>
                </a:tc>
                <a:tc>
                  <a:txBody>
                    <a:bodyPr/>
                    <a:lstStyle/>
                    <a:p>
                      <a:pPr algn="l"/>
                      <a:r>
                        <a:rPr lang="en-IN" sz="1500" dirty="0">
                          <a:effectLst/>
                          <a:latin typeface="+mn-lt"/>
                        </a:rPr>
                        <a:t>PWM pins</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7F9F9"/>
                    </a:solidFill>
                  </a:tcPr>
                </a:tc>
                <a:tc>
                  <a:txBody>
                    <a:bodyPr/>
                    <a:lstStyle/>
                    <a:p>
                      <a:pPr algn="l"/>
                      <a:r>
                        <a:rPr lang="en-IN" sz="1500">
                          <a:effectLst/>
                          <a:latin typeface="+mn-lt"/>
                        </a:rPr>
                        <a:t>6</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7F9F9"/>
                    </a:solidFill>
                  </a:tcPr>
                </a:tc>
                <a:extLst>
                  <a:ext uri="{0D108BD9-81ED-4DB2-BD59-A6C34878D82A}">
                    <a16:rowId xmlns:a16="http://schemas.microsoft.com/office/drawing/2014/main" val="3865533089"/>
                  </a:ext>
                </a:extLst>
              </a:tr>
              <a:tr h="254982">
                <a:tc rowSpan="3">
                  <a:txBody>
                    <a:bodyPr/>
                    <a:lstStyle/>
                    <a:p>
                      <a:pPr algn="l"/>
                      <a:r>
                        <a:rPr lang="en-IN" sz="1500">
                          <a:effectLst/>
                          <a:latin typeface="+mn-lt"/>
                        </a:rPr>
                        <a:t>Communication</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E7EFEF"/>
                    </a:solidFill>
                  </a:tcPr>
                </a:tc>
                <a:tc>
                  <a:txBody>
                    <a:bodyPr/>
                    <a:lstStyle/>
                    <a:p>
                      <a:pPr algn="l"/>
                      <a:r>
                        <a:rPr lang="en-IN" sz="1500">
                          <a:effectLst/>
                          <a:latin typeface="+mn-lt"/>
                        </a:rPr>
                        <a:t>UART</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FFFFF"/>
                    </a:solidFill>
                  </a:tcPr>
                </a:tc>
                <a:tc>
                  <a:txBody>
                    <a:bodyPr/>
                    <a:lstStyle/>
                    <a:p>
                      <a:pPr algn="l"/>
                      <a:r>
                        <a:rPr lang="en-IN" sz="1500" dirty="0">
                          <a:effectLst/>
                          <a:latin typeface="+mn-lt"/>
                        </a:rPr>
                        <a:t>Yes</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FFFFF"/>
                    </a:solidFill>
                  </a:tcPr>
                </a:tc>
                <a:extLst>
                  <a:ext uri="{0D108BD9-81ED-4DB2-BD59-A6C34878D82A}">
                    <a16:rowId xmlns:a16="http://schemas.microsoft.com/office/drawing/2014/main" val="3753012820"/>
                  </a:ext>
                </a:extLst>
              </a:tr>
              <a:tr h="254982">
                <a:tc vMerge="1">
                  <a:txBody>
                    <a:bodyPr/>
                    <a:lstStyle/>
                    <a:p>
                      <a:endParaRPr lang="en-IN"/>
                    </a:p>
                  </a:txBody>
                  <a:tcPr/>
                </a:tc>
                <a:tc>
                  <a:txBody>
                    <a:bodyPr/>
                    <a:lstStyle/>
                    <a:p>
                      <a:pPr algn="l"/>
                      <a:r>
                        <a:rPr lang="en-IN" sz="1500">
                          <a:effectLst/>
                          <a:latin typeface="+mn-lt"/>
                        </a:rPr>
                        <a:t>I2C</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7F9F9"/>
                    </a:solidFill>
                  </a:tcPr>
                </a:tc>
                <a:tc>
                  <a:txBody>
                    <a:bodyPr/>
                    <a:lstStyle/>
                    <a:p>
                      <a:pPr algn="l"/>
                      <a:r>
                        <a:rPr lang="en-IN" sz="1500">
                          <a:effectLst/>
                          <a:latin typeface="+mn-lt"/>
                        </a:rPr>
                        <a:t>Yes</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7F9F9"/>
                    </a:solidFill>
                  </a:tcPr>
                </a:tc>
                <a:extLst>
                  <a:ext uri="{0D108BD9-81ED-4DB2-BD59-A6C34878D82A}">
                    <a16:rowId xmlns:a16="http://schemas.microsoft.com/office/drawing/2014/main" val="2215724823"/>
                  </a:ext>
                </a:extLst>
              </a:tr>
              <a:tr h="254982">
                <a:tc vMerge="1">
                  <a:txBody>
                    <a:bodyPr/>
                    <a:lstStyle/>
                    <a:p>
                      <a:endParaRPr lang="en-IN"/>
                    </a:p>
                  </a:txBody>
                  <a:tcPr/>
                </a:tc>
                <a:tc>
                  <a:txBody>
                    <a:bodyPr/>
                    <a:lstStyle/>
                    <a:p>
                      <a:pPr algn="l"/>
                      <a:r>
                        <a:rPr lang="en-IN" sz="1500">
                          <a:effectLst/>
                          <a:latin typeface="+mn-lt"/>
                        </a:rPr>
                        <a:t>SPI</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FFFFF"/>
                    </a:solidFill>
                  </a:tcPr>
                </a:tc>
                <a:tc>
                  <a:txBody>
                    <a:bodyPr/>
                    <a:lstStyle/>
                    <a:p>
                      <a:pPr algn="l"/>
                      <a:r>
                        <a:rPr lang="en-IN" sz="1500">
                          <a:effectLst/>
                          <a:latin typeface="+mn-lt"/>
                        </a:rPr>
                        <a:t>Yes</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FFFFF"/>
                    </a:solidFill>
                  </a:tcPr>
                </a:tc>
                <a:extLst>
                  <a:ext uri="{0D108BD9-81ED-4DB2-BD59-A6C34878D82A}">
                    <a16:rowId xmlns:a16="http://schemas.microsoft.com/office/drawing/2014/main" val="568558067"/>
                  </a:ext>
                </a:extLst>
              </a:tr>
              <a:tr h="254982">
                <a:tc rowSpan="4">
                  <a:txBody>
                    <a:bodyPr/>
                    <a:lstStyle/>
                    <a:p>
                      <a:pPr algn="l"/>
                      <a:r>
                        <a:rPr lang="en-IN" sz="1500">
                          <a:effectLst/>
                          <a:latin typeface="+mn-lt"/>
                        </a:rPr>
                        <a:t>Power</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E7EFEF"/>
                    </a:solidFill>
                  </a:tcPr>
                </a:tc>
                <a:tc>
                  <a:txBody>
                    <a:bodyPr/>
                    <a:lstStyle/>
                    <a:p>
                      <a:pPr algn="l"/>
                      <a:r>
                        <a:rPr lang="en-IN" sz="1500">
                          <a:effectLst/>
                          <a:latin typeface="+mn-lt"/>
                        </a:rPr>
                        <a:t>I/O Voltage</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7F9F9"/>
                    </a:solidFill>
                  </a:tcPr>
                </a:tc>
                <a:tc>
                  <a:txBody>
                    <a:bodyPr/>
                    <a:lstStyle/>
                    <a:p>
                      <a:pPr algn="l"/>
                      <a:r>
                        <a:rPr lang="en-IN" sz="1500">
                          <a:effectLst/>
                          <a:latin typeface="+mn-lt"/>
                        </a:rPr>
                        <a:t>5V</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7F9F9"/>
                    </a:solidFill>
                  </a:tcPr>
                </a:tc>
                <a:extLst>
                  <a:ext uri="{0D108BD9-81ED-4DB2-BD59-A6C34878D82A}">
                    <a16:rowId xmlns:a16="http://schemas.microsoft.com/office/drawing/2014/main" val="82502542"/>
                  </a:ext>
                </a:extLst>
              </a:tr>
              <a:tr h="478588">
                <a:tc vMerge="1">
                  <a:txBody>
                    <a:bodyPr/>
                    <a:lstStyle/>
                    <a:p>
                      <a:endParaRPr lang="en-IN"/>
                    </a:p>
                  </a:txBody>
                  <a:tcPr/>
                </a:tc>
                <a:tc>
                  <a:txBody>
                    <a:bodyPr/>
                    <a:lstStyle/>
                    <a:p>
                      <a:pPr algn="l"/>
                      <a:r>
                        <a:rPr lang="en-IN" sz="1500">
                          <a:effectLst/>
                          <a:latin typeface="+mn-lt"/>
                        </a:rPr>
                        <a:t>Input voltage (nominal)</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FFFFF"/>
                    </a:solidFill>
                  </a:tcPr>
                </a:tc>
                <a:tc>
                  <a:txBody>
                    <a:bodyPr/>
                    <a:lstStyle/>
                    <a:p>
                      <a:pPr algn="l"/>
                      <a:r>
                        <a:rPr lang="en-IN" sz="1500">
                          <a:effectLst/>
                          <a:latin typeface="+mn-lt"/>
                        </a:rPr>
                        <a:t>7-12V</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FFFFF"/>
                    </a:solidFill>
                  </a:tcPr>
                </a:tc>
                <a:extLst>
                  <a:ext uri="{0D108BD9-81ED-4DB2-BD59-A6C34878D82A}">
                    <a16:rowId xmlns:a16="http://schemas.microsoft.com/office/drawing/2014/main" val="3165768284"/>
                  </a:ext>
                </a:extLst>
              </a:tr>
              <a:tr h="478588">
                <a:tc vMerge="1">
                  <a:txBody>
                    <a:bodyPr/>
                    <a:lstStyle/>
                    <a:p>
                      <a:endParaRPr lang="en-IN"/>
                    </a:p>
                  </a:txBody>
                  <a:tcPr/>
                </a:tc>
                <a:tc>
                  <a:txBody>
                    <a:bodyPr/>
                    <a:lstStyle/>
                    <a:p>
                      <a:pPr algn="l"/>
                      <a:r>
                        <a:rPr lang="it-IT" sz="1500">
                          <a:effectLst/>
                          <a:latin typeface="+mn-lt"/>
                        </a:rPr>
                        <a:t>DC Current per I/O Pin</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7F9F9"/>
                    </a:solidFill>
                  </a:tcPr>
                </a:tc>
                <a:tc>
                  <a:txBody>
                    <a:bodyPr/>
                    <a:lstStyle/>
                    <a:p>
                      <a:pPr algn="l"/>
                      <a:r>
                        <a:rPr lang="en-IN" sz="1500">
                          <a:effectLst/>
                          <a:latin typeface="+mn-lt"/>
                        </a:rPr>
                        <a:t>20 mA</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7F9F9"/>
                    </a:solidFill>
                  </a:tcPr>
                </a:tc>
                <a:extLst>
                  <a:ext uri="{0D108BD9-81ED-4DB2-BD59-A6C34878D82A}">
                    <a16:rowId xmlns:a16="http://schemas.microsoft.com/office/drawing/2014/main" val="3138527771"/>
                  </a:ext>
                </a:extLst>
              </a:tr>
              <a:tr h="478588">
                <a:tc vMerge="1">
                  <a:txBody>
                    <a:bodyPr/>
                    <a:lstStyle/>
                    <a:p>
                      <a:endParaRPr lang="en-IN"/>
                    </a:p>
                  </a:txBody>
                  <a:tcPr/>
                </a:tc>
                <a:tc>
                  <a:txBody>
                    <a:bodyPr/>
                    <a:lstStyle/>
                    <a:p>
                      <a:pPr algn="l"/>
                      <a:r>
                        <a:rPr lang="en-IN" sz="1500">
                          <a:effectLst/>
                          <a:latin typeface="+mn-lt"/>
                        </a:rPr>
                        <a:t>Power Supply Connector</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FFFFF"/>
                    </a:solidFill>
                  </a:tcPr>
                </a:tc>
                <a:tc>
                  <a:txBody>
                    <a:bodyPr/>
                    <a:lstStyle/>
                    <a:p>
                      <a:pPr algn="l"/>
                      <a:r>
                        <a:rPr lang="en-IN" sz="1500">
                          <a:effectLst/>
                          <a:latin typeface="+mn-lt"/>
                        </a:rPr>
                        <a:t>Barrel Plug</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FFFFF"/>
                    </a:solidFill>
                  </a:tcPr>
                </a:tc>
                <a:extLst>
                  <a:ext uri="{0D108BD9-81ED-4DB2-BD59-A6C34878D82A}">
                    <a16:rowId xmlns:a16="http://schemas.microsoft.com/office/drawing/2014/main" val="261032969"/>
                  </a:ext>
                </a:extLst>
              </a:tr>
              <a:tr h="702195">
                <a:tc>
                  <a:txBody>
                    <a:bodyPr/>
                    <a:lstStyle/>
                    <a:p>
                      <a:pPr algn="l"/>
                      <a:r>
                        <a:rPr lang="en-IN" sz="1500" dirty="0">
                          <a:effectLst/>
                          <a:latin typeface="+mn-lt"/>
                        </a:rPr>
                        <a:t>Memory</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E7EFEF"/>
                    </a:solidFill>
                  </a:tcPr>
                </a:tc>
                <a:tc>
                  <a:txBody>
                    <a:bodyPr/>
                    <a:lstStyle/>
                    <a:p>
                      <a:pPr algn="l"/>
                      <a:r>
                        <a:rPr lang="en-IN" sz="1500">
                          <a:effectLst/>
                          <a:latin typeface="+mn-lt"/>
                        </a:rPr>
                        <a:t>ATmega328P</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7F9F9"/>
                    </a:solidFill>
                  </a:tcPr>
                </a:tc>
                <a:tc>
                  <a:txBody>
                    <a:bodyPr/>
                    <a:lstStyle/>
                    <a:p>
                      <a:pPr algn="l"/>
                      <a:r>
                        <a:rPr lang="en-IN" sz="1500" dirty="0">
                          <a:effectLst/>
                          <a:latin typeface="+mn-lt"/>
                        </a:rPr>
                        <a:t>2KB SRAM, 32KB FLASH, 1KB EEPROM</a:t>
                      </a:r>
                    </a:p>
                  </a:txBody>
                  <a:tcPr marL="16038" marR="16038" marT="16038" marB="16038" anchor="ctr">
                    <a:lnL w="6350" cap="flat" cmpd="sng" algn="ctr">
                      <a:solidFill>
                        <a:srgbClr val="BDC7C7"/>
                      </a:solidFill>
                      <a:prstDash val="solid"/>
                      <a:round/>
                      <a:headEnd type="none" w="med" len="med"/>
                      <a:tailEnd type="none" w="med" len="med"/>
                    </a:lnL>
                    <a:lnR w="6350" cap="flat" cmpd="sng" algn="ctr">
                      <a:solidFill>
                        <a:srgbClr val="BDC7C7"/>
                      </a:solidFill>
                      <a:prstDash val="solid"/>
                      <a:round/>
                      <a:headEnd type="none" w="med" len="med"/>
                      <a:tailEnd type="none" w="med" len="med"/>
                    </a:lnR>
                    <a:lnT w="6350" cap="flat" cmpd="sng" algn="ctr">
                      <a:solidFill>
                        <a:srgbClr val="BDC7C7"/>
                      </a:solidFill>
                      <a:prstDash val="solid"/>
                      <a:round/>
                      <a:headEnd type="none" w="med" len="med"/>
                      <a:tailEnd type="none" w="med" len="med"/>
                    </a:lnT>
                    <a:lnB w="6350" cap="flat" cmpd="sng" algn="ctr">
                      <a:solidFill>
                        <a:srgbClr val="BDC7C7"/>
                      </a:solidFill>
                      <a:prstDash val="solid"/>
                      <a:round/>
                      <a:headEnd type="none" w="med" len="med"/>
                      <a:tailEnd type="none" w="med" len="med"/>
                    </a:lnB>
                    <a:solidFill>
                      <a:srgbClr val="F7F9F9"/>
                    </a:solidFill>
                  </a:tcPr>
                </a:tc>
                <a:extLst>
                  <a:ext uri="{0D108BD9-81ED-4DB2-BD59-A6C34878D82A}">
                    <a16:rowId xmlns:a16="http://schemas.microsoft.com/office/drawing/2014/main" val="1284953512"/>
                  </a:ext>
                </a:extLst>
              </a:tr>
            </a:tbl>
          </a:graphicData>
        </a:graphic>
      </p:graphicFrame>
      <p:pic>
        <p:nvPicPr>
          <p:cNvPr id="7" name="Picture 6">
            <a:extLst>
              <a:ext uri="{FF2B5EF4-FFF2-40B4-BE49-F238E27FC236}">
                <a16:creationId xmlns:a16="http://schemas.microsoft.com/office/drawing/2014/main" id="{4BAA447F-EC9E-42DC-9FDE-6FBD1E845133}"/>
              </a:ext>
            </a:extLst>
          </p:cNvPr>
          <p:cNvPicPr>
            <a:picLocks noChangeAspect="1"/>
          </p:cNvPicPr>
          <p:nvPr/>
        </p:nvPicPr>
        <p:blipFill>
          <a:blip r:embed="rId2"/>
          <a:stretch>
            <a:fillRect/>
          </a:stretch>
        </p:blipFill>
        <p:spPr>
          <a:xfrm>
            <a:off x="5762374" y="853511"/>
            <a:ext cx="5648325" cy="5362575"/>
          </a:xfrm>
          <a:prstGeom prst="rect">
            <a:avLst/>
          </a:prstGeom>
        </p:spPr>
      </p:pic>
    </p:spTree>
    <p:extLst>
      <p:ext uri="{BB962C8B-B14F-4D97-AF65-F5344CB8AC3E}">
        <p14:creationId xmlns:p14="http://schemas.microsoft.com/office/powerpoint/2010/main" val="1241674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D915F-DCA0-4CFD-8760-373526C36902}"/>
              </a:ext>
            </a:extLst>
          </p:cNvPr>
          <p:cNvSpPr>
            <a:spLocks noGrp="1"/>
          </p:cNvSpPr>
          <p:nvPr>
            <p:ph type="title"/>
          </p:nvPr>
        </p:nvSpPr>
        <p:spPr/>
        <p:txBody>
          <a:bodyPr/>
          <a:lstStyle/>
          <a:p>
            <a:r>
              <a:rPr lang="en-IN" dirty="0"/>
              <a:t>Description</a:t>
            </a:r>
          </a:p>
        </p:txBody>
      </p:sp>
      <p:sp>
        <p:nvSpPr>
          <p:cNvPr id="3" name="Content Placeholder 2">
            <a:extLst>
              <a:ext uri="{FF2B5EF4-FFF2-40B4-BE49-F238E27FC236}">
                <a16:creationId xmlns:a16="http://schemas.microsoft.com/office/drawing/2014/main" id="{55A67F2B-E075-4100-A8C6-81AF56F39B99}"/>
              </a:ext>
            </a:extLst>
          </p:cNvPr>
          <p:cNvSpPr>
            <a:spLocks noGrp="1"/>
          </p:cNvSpPr>
          <p:nvPr>
            <p:ph idx="1"/>
          </p:nvPr>
        </p:nvSpPr>
        <p:spPr/>
        <p:txBody>
          <a:bodyPr/>
          <a:lstStyle/>
          <a:p>
            <a:pPr algn="just"/>
            <a:r>
              <a:rPr lang="en-US" dirty="0"/>
              <a:t>Different sensors are used to study the environment, and a camera to detect the plant type and disease. </a:t>
            </a:r>
          </a:p>
          <a:p>
            <a:pPr algn="just"/>
            <a:r>
              <a:rPr lang="en-US" dirty="0"/>
              <a:t>A number of prototype guidance systems have been developed but have not yet proceeded to commercialization. </a:t>
            </a:r>
          </a:p>
          <a:p>
            <a:pPr algn="just"/>
            <a:r>
              <a:rPr lang="en-US" dirty="0"/>
              <a:t>Our crop monitoring system is efficient and affordable which will help the Indian farmers. </a:t>
            </a:r>
            <a:endParaRPr lang="en-IN" dirty="0"/>
          </a:p>
          <a:p>
            <a:endParaRPr lang="en-IN" dirty="0"/>
          </a:p>
        </p:txBody>
      </p:sp>
    </p:spTree>
    <p:extLst>
      <p:ext uri="{BB962C8B-B14F-4D97-AF65-F5344CB8AC3E}">
        <p14:creationId xmlns:p14="http://schemas.microsoft.com/office/powerpoint/2010/main" val="122881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EA9A8-755F-4068-9AC2-6945C9BE21FA}"/>
              </a:ext>
            </a:extLst>
          </p:cNvPr>
          <p:cNvSpPr>
            <a:spLocks noGrp="1"/>
          </p:cNvSpPr>
          <p:nvPr>
            <p:ph type="title"/>
          </p:nvPr>
        </p:nvSpPr>
        <p:spPr>
          <a:xfrm>
            <a:off x="1069848" y="0"/>
            <a:ext cx="10058400" cy="1203158"/>
          </a:xfrm>
        </p:spPr>
        <p:txBody>
          <a:bodyPr>
            <a:noAutofit/>
          </a:bodyPr>
          <a:lstStyle/>
          <a:p>
            <a:pPr algn="ctr"/>
            <a:r>
              <a:rPr lang="en-US" sz="3000" b="0" i="0" dirty="0">
                <a:solidFill>
                  <a:srgbClr val="000000"/>
                </a:solidFill>
                <a:effectLst/>
              </a:rPr>
              <a:t>The Arduino IoT Cloud is a online platform that makes it easy for you to create, deploy and monitor IoT projects.</a:t>
            </a:r>
            <a:endParaRPr lang="en-IN" sz="3000" dirty="0"/>
          </a:p>
        </p:txBody>
      </p:sp>
      <p:sp>
        <p:nvSpPr>
          <p:cNvPr id="3" name="Content Placeholder 2">
            <a:extLst>
              <a:ext uri="{FF2B5EF4-FFF2-40B4-BE49-F238E27FC236}">
                <a16:creationId xmlns:a16="http://schemas.microsoft.com/office/drawing/2014/main" id="{DCE6C0EB-35E8-40EB-9FEB-63BC8A5C23B1}"/>
              </a:ext>
            </a:extLst>
          </p:cNvPr>
          <p:cNvSpPr>
            <a:spLocks noGrp="1"/>
          </p:cNvSpPr>
          <p:nvPr>
            <p:ph idx="1"/>
          </p:nvPr>
        </p:nvSpPr>
        <p:spPr>
          <a:xfrm>
            <a:off x="637674" y="1403604"/>
            <a:ext cx="11044989" cy="4050792"/>
          </a:xfrm>
        </p:spPr>
        <p:txBody>
          <a:bodyPr>
            <a:noAutofit/>
          </a:bodyPr>
          <a:lstStyle/>
          <a:p>
            <a:pPr marL="0" indent="0" algn="just">
              <a:lnSpc>
                <a:spcPct val="100000"/>
              </a:lnSpc>
              <a:buNone/>
            </a:pPr>
            <a:r>
              <a:rPr lang="en-IN" b="1" i="0" dirty="0">
                <a:effectLst/>
              </a:rPr>
              <a:t>ESP32 / ESP8266 is used for </a:t>
            </a:r>
            <a:r>
              <a:rPr lang="en-IN" b="1" dirty="0"/>
              <a:t>IOT to create , Deploy &amp; monitoring of Battery </a:t>
            </a:r>
          </a:p>
          <a:p>
            <a:pPr algn="just">
              <a:lnSpc>
                <a:spcPct val="100000"/>
              </a:lnSpc>
            </a:pPr>
            <a:r>
              <a:rPr lang="en-US" b="0" i="0" dirty="0">
                <a:solidFill>
                  <a:srgbClr val="000000"/>
                </a:solidFill>
                <a:effectLst/>
              </a:rPr>
              <a:t>The Arduino IoT Cloud supports a wide range of third party boards based on the ESP32 and ESP8266 microcontrollers with support for Wi-Fi. To set them up, simply choose the </a:t>
            </a:r>
            <a:r>
              <a:rPr lang="en-US" b="1" i="0" dirty="0">
                <a:solidFill>
                  <a:srgbClr val="000000"/>
                </a:solidFill>
                <a:effectLst/>
              </a:rPr>
              <a:t>third party option</a:t>
            </a:r>
            <a:r>
              <a:rPr lang="en-US" b="0" i="0" dirty="0">
                <a:solidFill>
                  <a:srgbClr val="000000"/>
                </a:solidFill>
                <a:effectLst/>
              </a:rPr>
              <a:t> in the device setup.</a:t>
            </a:r>
            <a:endParaRPr lang="en-IN" b="1" i="0" dirty="0">
              <a:effectLst/>
            </a:endParaRPr>
          </a:p>
          <a:p>
            <a:pPr algn="just">
              <a:lnSpc>
                <a:spcPct val="100000"/>
              </a:lnSpc>
            </a:pPr>
            <a:r>
              <a:rPr lang="en-US" b="0" i="0" dirty="0">
                <a:solidFill>
                  <a:srgbClr val="000000"/>
                </a:solidFill>
                <a:effectLst/>
              </a:rPr>
              <a:t>Connecting ESP32 &amp; ESP8266 to Arduino Cloud IoT</a:t>
            </a:r>
          </a:p>
          <a:p>
            <a:pPr algn="just">
              <a:lnSpc>
                <a:spcPct val="100000"/>
              </a:lnSpc>
            </a:pPr>
            <a:endParaRPr lang="en-IN" b="1" dirty="0"/>
          </a:p>
          <a:p>
            <a:pPr algn="just">
              <a:lnSpc>
                <a:spcPct val="100000"/>
              </a:lnSpc>
            </a:pPr>
            <a:endParaRPr lang="en-IN" b="1" i="0" dirty="0">
              <a:effectLst/>
            </a:endParaRPr>
          </a:p>
        </p:txBody>
      </p:sp>
      <p:sp>
        <p:nvSpPr>
          <p:cNvPr id="5" name="TextBox 4">
            <a:extLst>
              <a:ext uri="{FF2B5EF4-FFF2-40B4-BE49-F238E27FC236}">
                <a16:creationId xmlns:a16="http://schemas.microsoft.com/office/drawing/2014/main" id="{1406CFA3-B1B2-48F6-8E6F-7CF3E9097C58}"/>
              </a:ext>
            </a:extLst>
          </p:cNvPr>
          <p:cNvSpPr txBox="1"/>
          <p:nvPr/>
        </p:nvSpPr>
        <p:spPr>
          <a:xfrm>
            <a:off x="315828" y="3253793"/>
            <a:ext cx="5780171" cy="3477875"/>
          </a:xfrm>
          <a:prstGeom prst="rect">
            <a:avLst/>
          </a:prstGeom>
          <a:noFill/>
        </p:spPr>
        <p:txBody>
          <a:bodyPr wrap="square">
            <a:spAutoFit/>
          </a:bodyPr>
          <a:lstStyle/>
          <a:p>
            <a:pPr marL="0" indent="0" algn="just">
              <a:lnSpc>
                <a:spcPct val="100000"/>
              </a:lnSpc>
              <a:buNone/>
            </a:pPr>
            <a:r>
              <a:rPr lang="en-US" sz="2000" b="1" i="0" dirty="0">
                <a:solidFill>
                  <a:srgbClr val="000000"/>
                </a:solidFill>
                <a:effectLst/>
              </a:rPr>
              <a:t>The goals of this project are:</a:t>
            </a:r>
          </a:p>
          <a:p>
            <a:pPr marL="342900" indent="-342900" algn="just">
              <a:lnSpc>
                <a:spcPct val="100000"/>
              </a:lnSpc>
              <a:buFont typeface="Arial" panose="020B0604020202020204" pitchFamily="34" charset="0"/>
              <a:buChar char="•"/>
            </a:pPr>
            <a:r>
              <a:rPr lang="en-US" sz="2000" b="0" i="0" dirty="0">
                <a:solidFill>
                  <a:srgbClr val="000000"/>
                </a:solidFill>
                <a:effectLst/>
              </a:rPr>
              <a:t>Send data to the cloud from the board.</a:t>
            </a:r>
          </a:p>
          <a:p>
            <a:pPr marL="342900" indent="-342900" algn="just">
              <a:lnSpc>
                <a:spcPct val="100000"/>
              </a:lnSpc>
              <a:buFont typeface="Arial" panose="020B0604020202020204" pitchFamily="34" charset="0"/>
              <a:buChar char="•"/>
            </a:pPr>
            <a:r>
              <a:rPr lang="en-US" sz="2000" b="0" i="0" dirty="0">
                <a:solidFill>
                  <a:srgbClr val="000000"/>
                </a:solidFill>
                <a:effectLst/>
              </a:rPr>
              <a:t>Turn ON/OFF an motor fan on the board through the cloud when Maximum temperature is induced in th</a:t>
            </a:r>
            <a:r>
              <a:rPr lang="en-US" sz="2000" dirty="0">
                <a:solidFill>
                  <a:srgbClr val="000000"/>
                </a:solidFill>
              </a:rPr>
              <a:t>e battery</a:t>
            </a:r>
            <a:r>
              <a:rPr lang="en-US" sz="2000" b="0" i="0" dirty="0">
                <a:solidFill>
                  <a:srgbClr val="000000"/>
                </a:solidFill>
                <a:effectLst/>
              </a:rPr>
              <a:t>.</a:t>
            </a:r>
          </a:p>
          <a:p>
            <a:pPr marL="0" indent="0" algn="l">
              <a:lnSpc>
                <a:spcPct val="100000"/>
              </a:lnSpc>
              <a:buNone/>
            </a:pPr>
            <a:r>
              <a:rPr lang="en-US" sz="2000" b="1" i="0" dirty="0">
                <a:solidFill>
                  <a:srgbClr val="000000"/>
                </a:solidFill>
                <a:effectLst/>
              </a:rPr>
              <a:t>We will also need the following components for the circuit:</a:t>
            </a:r>
          </a:p>
          <a:p>
            <a:pPr marL="342900" indent="-342900">
              <a:lnSpc>
                <a:spcPct val="100000"/>
              </a:lnSpc>
              <a:buFont typeface="Arial" panose="020B0604020202020204" pitchFamily="34" charset="0"/>
              <a:buChar char="•"/>
            </a:pPr>
            <a:r>
              <a:rPr lang="en-US" sz="2000" b="0" i="0" dirty="0">
                <a:solidFill>
                  <a:srgbClr val="000000"/>
                </a:solidFill>
                <a:effectLst/>
              </a:rPr>
              <a:t>LED</a:t>
            </a:r>
          </a:p>
          <a:p>
            <a:pPr marL="342900" indent="-342900" algn="just">
              <a:lnSpc>
                <a:spcPct val="100000"/>
              </a:lnSpc>
              <a:buFont typeface="Arial" panose="020B0604020202020204" pitchFamily="34" charset="0"/>
              <a:buChar char="•"/>
            </a:pPr>
            <a:r>
              <a:rPr lang="en-US" sz="2000" b="0" i="0" dirty="0">
                <a:solidFill>
                  <a:srgbClr val="000000"/>
                </a:solidFill>
                <a:effectLst/>
              </a:rPr>
              <a:t>220 ohm resistor</a:t>
            </a:r>
          </a:p>
          <a:p>
            <a:pPr marL="342900" indent="-342900" algn="just">
              <a:lnSpc>
                <a:spcPct val="100000"/>
              </a:lnSpc>
              <a:buFont typeface="Arial" panose="020B0604020202020204" pitchFamily="34" charset="0"/>
              <a:buChar char="•"/>
            </a:pPr>
            <a:r>
              <a:rPr lang="en-US" sz="2000" b="0" i="0" dirty="0">
                <a:solidFill>
                  <a:srgbClr val="000000"/>
                </a:solidFill>
                <a:effectLst/>
              </a:rPr>
              <a:t>Breadboard</a:t>
            </a:r>
          </a:p>
          <a:p>
            <a:pPr marL="342900" indent="-342900" algn="just">
              <a:lnSpc>
                <a:spcPct val="100000"/>
              </a:lnSpc>
              <a:buFont typeface="Arial" panose="020B0604020202020204" pitchFamily="34" charset="0"/>
              <a:buChar char="•"/>
            </a:pPr>
            <a:r>
              <a:rPr lang="en-US" sz="2000" b="0" i="0" dirty="0">
                <a:solidFill>
                  <a:srgbClr val="000000"/>
                </a:solidFill>
                <a:effectLst/>
              </a:rPr>
              <a:t>Jumper Wires</a:t>
            </a:r>
          </a:p>
        </p:txBody>
      </p:sp>
      <p:pic>
        <p:nvPicPr>
          <p:cNvPr id="7" name="Picture 6">
            <a:extLst>
              <a:ext uri="{FF2B5EF4-FFF2-40B4-BE49-F238E27FC236}">
                <a16:creationId xmlns:a16="http://schemas.microsoft.com/office/drawing/2014/main" id="{DA10D07C-20DD-4DBD-BB90-AA9BB06B5EB1}"/>
              </a:ext>
            </a:extLst>
          </p:cNvPr>
          <p:cNvPicPr>
            <a:picLocks noChangeAspect="1"/>
          </p:cNvPicPr>
          <p:nvPr/>
        </p:nvPicPr>
        <p:blipFill>
          <a:blip r:embed="rId2"/>
          <a:stretch>
            <a:fillRect/>
          </a:stretch>
        </p:blipFill>
        <p:spPr>
          <a:xfrm>
            <a:off x="6850229" y="3519759"/>
            <a:ext cx="4482556" cy="3175814"/>
          </a:xfrm>
          <a:prstGeom prst="rect">
            <a:avLst/>
          </a:prstGeom>
        </p:spPr>
      </p:pic>
    </p:spTree>
    <p:extLst>
      <p:ext uri="{BB962C8B-B14F-4D97-AF65-F5344CB8AC3E}">
        <p14:creationId xmlns:p14="http://schemas.microsoft.com/office/powerpoint/2010/main" val="1459698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2B2AF-7AF8-4C07-9E1E-0E7054ED5416}"/>
              </a:ext>
            </a:extLst>
          </p:cNvPr>
          <p:cNvSpPr>
            <a:spLocks noGrp="1"/>
          </p:cNvSpPr>
          <p:nvPr>
            <p:ph type="title"/>
          </p:nvPr>
        </p:nvSpPr>
        <p:spPr>
          <a:xfrm>
            <a:off x="1069848" y="484632"/>
            <a:ext cx="3875131" cy="1609344"/>
          </a:xfrm>
        </p:spPr>
        <p:txBody>
          <a:bodyPr>
            <a:normAutofit fontScale="90000"/>
          </a:bodyPr>
          <a:lstStyle/>
          <a:p>
            <a:r>
              <a:rPr lang="en-US" sz="3000" dirty="0"/>
              <a:t>Circuit connection of Board to ESP 32 for Cloud Interaction </a:t>
            </a:r>
            <a:br>
              <a:rPr lang="en-US" sz="3000" dirty="0"/>
            </a:br>
            <a:r>
              <a:rPr lang="en-US" sz="3000" dirty="0"/>
              <a:t>IDE design</a:t>
            </a:r>
            <a:endParaRPr lang="en-IN" sz="3000" dirty="0"/>
          </a:p>
        </p:txBody>
      </p:sp>
      <p:pic>
        <p:nvPicPr>
          <p:cNvPr id="5" name="Content Placeholder 4">
            <a:extLst>
              <a:ext uri="{FF2B5EF4-FFF2-40B4-BE49-F238E27FC236}">
                <a16:creationId xmlns:a16="http://schemas.microsoft.com/office/drawing/2014/main" id="{E3CE9E01-F276-4E8F-8867-0A348C45350D}"/>
              </a:ext>
            </a:extLst>
          </p:cNvPr>
          <p:cNvPicPr>
            <a:picLocks noGrp="1" noChangeAspect="1"/>
          </p:cNvPicPr>
          <p:nvPr>
            <p:ph idx="1"/>
          </p:nvPr>
        </p:nvPicPr>
        <p:blipFill>
          <a:blip r:embed="rId2"/>
          <a:stretch>
            <a:fillRect/>
          </a:stretch>
        </p:blipFill>
        <p:spPr>
          <a:xfrm>
            <a:off x="788501" y="2205121"/>
            <a:ext cx="5082910" cy="2946901"/>
          </a:xfrm>
        </p:spPr>
      </p:pic>
      <p:sp>
        <p:nvSpPr>
          <p:cNvPr id="7" name="TextBox 6">
            <a:extLst>
              <a:ext uri="{FF2B5EF4-FFF2-40B4-BE49-F238E27FC236}">
                <a16:creationId xmlns:a16="http://schemas.microsoft.com/office/drawing/2014/main" id="{D434C88D-5227-470D-9464-321004D767B0}"/>
              </a:ext>
            </a:extLst>
          </p:cNvPr>
          <p:cNvSpPr txBox="1"/>
          <p:nvPr/>
        </p:nvSpPr>
        <p:spPr>
          <a:xfrm>
            <a:off x="5783179" y="484632"/>
            <a:ext cx="6093994" cy="6863417"/>
          </a:xfrm>
          <a:prstGeom prst="rect">
            <a:avLst/>
          </a:prstGeom>
          <a:noFill/>
        </p:spPr>
        <p:txBody>
          <a:bodyPr wrap="square">
            <a:spAutoFit/>
          </a:bodyPr>
          <a:lstStyle/>
          <a:p>
            <a:pPr algn="just"/>
            <a:r>
              <a:rPr lang="en-US" sz="2000" b="1" i="0" dirty="0">
                <a:solidFill>
                  <a:srgbClr val="374146"/>
                </a:solidFill>
                <a:effectLst/>
              </a:rPr>
              <a:t>Step 1: Setting up the device</a:t>
            </a:r>
          </a:p>
          <a:p>
            <a:pPr algn="just"/>
            <a:r>
              <a:rPr lang="en-US" sz="2000" b="1" i="0" dirty="0">
                <a:solidFill>
                  <a:srgbClr val="000000"/>
                </a:solidFill>
                <a:effectLst/>
              </a:rPr>
              <a:t>1.</a:t>
            </a:r>
            <a:r>
              <a:rPr lang="en-US" sz="2000" b="0" i="0" dirty="0">
                <a:solidFill>
                  <a:srgbClr val="000000"/>
                </a:solidFill>
                <a:effectLst/>
              </a:rPr>
              <a:t> Once in the cloud, click on the </a:t>
            </a:r>
            <a:r>
              <a:rPr lang="en-US" sz="2000" b="1" i="0" dirty="0">
                <a:solidFill>
                  <a:srgbClr val="000000"/>
                </a:solidFill>
                <a:effectLst/>
              </a:rPr>
              <a:t>"Devices"</a:t>
            </a:r>
            <a:r>
              <a:rPr lang="en-US" sz="2000" b="0" i="0" dirty="0">
                <a:solidFill>
                  <a:srgbClr val="000000"/>
                </a:solidFill>
                <a:effectLst/>
              </a:rPr>
              <a:t> tab. Then, click on the </a:t>
            </a:r>
            <a:r>
              <a:rPr lang="en-US" sz="2000" b="1" i="0" dirty="0">
                <a:solidFill>
                  <a:srgbClr val="000000"/>
                </a:solidFill>
                <a:effectLst/>
              </a:rPr>
              <a:t>"Add device"</a:t>
            </a:r>
            <a:r>
              <a:rPr lang="en-US" sz="2000" b="0" i="0" dirty="0">
                <a:solidFill>
                  <a:srgbClr val="000000"/>
                </a:solidFill>
                <a:effectLst/>
              </a:rPr>
              <a:t> button.</a:t>
            </a:r>
            <a:endParaRPr lang="en-US" sz="2000" b="1" dirty="0">
              <a:solidFill>
                <a:srgbClr val="374146"/>
              </a:solidFill>
            </a:endParaRPr>
          </a:p>
          <a:p>
            <a:pPr algn="just"/>
            <a:r>
              <a:rPr lang="en-US" sz="2000" b="1" i="0" dirty="0">
                <a:solidFill>
                  <a:srgbClr val="000000"/>
                </a:solidFill>
                <a:effectLst/>
              </a:rPr>
              <a:t>2.</a:t>
            </a:r>
            <a:r>
              <a:rPr lang="en-US" sz="2000" b="0" i="0" dirty="0">
                <a:solidFill>
                  <a:srgbClr val="000000"/>
                </a:solidFill>
                <a:effectLst/>
              </a:rPr>
              <a:t> Then, click on </a:t>
            </a:r>
            <a:r>
              <a:rPr lang="en-US" sz="2000" b="1" i="0" dirty="0">
                <a:solidFill>
                  <a:srgbClr val="000000"/>
                </a:solidFill>
                <a:effectLst/>
              </a:rPr>
              <a:t>"Set up a 3rd party device"</a:t>
            </a:r>
            <a:r>
              <a:rPr lang="en-US" sz="2000" b="0" i="0" dirty="0">
                <a:solidFill>
                  <a:srgbClr val="000000"/>
                </a:solidFill>
                <a:effectLst/>
              </a:rPr>
              <a:t>.</a:t>
            </a:r>
          </a:p>
          <a:p>
            <a:pPr algn="just"/>
            <a:r>
              <a:rPr lang="en-US" sz="2000" b="1" i="0" dirty="0">
                <a:solidFill>
                  <a:srgbClr val="000000"/>
                </a:solidFill>
                <a:effectLst/>
              </a:rPr>
              <a:t>3.</a:t>
            </a:r>
            <a:r>
              <a:rPr lang="en-US" sz="2000" b="0" i="0" dirty="0">
                <a:solidFill>
                  <a:srgbClr val="000000"/>
                </a:solidFill>
                <a:effectLst/>
              </a:rPr>
              <a:t> Now we need to select what board we are using. Select either ESP32 or ESP8266, and then choose the board from the drop-down menu.</a:t>
            </a:r>
            <a:endParaRPr lang="en-US" sz="2000" dirty="0">
              <a:solidFill>
                <a:srgbClr val="000000"/>
              </a:solidFill>
            </a:endParaRPr>
          </a:p>
          <a:p>
            <a:pPr algn="just"/>
            <a:r>
              <a:rPr lang="en-US" sz="2000" b="1" i="0" dirty="0">
                <a:solidFill>
                  <a:srgbClr val="000000"/>
                </a:solidFill>
                <a:effectLst/>
              </a:rPr>
              <a:t>4.</a:t>
            </a:r>
            <a:r>
              <a:rPr lang="en-US" sz="2000" b="0" i="0" dirty="0">
                <a:solidFill>
                  <a:srgbClr val="000000"/>
                </a:solidFill>
                <a:effectLst/>
              </a:rPr>
              <a:t> Now the board needs a name. We choose </a:t>
            </a:r>
            <a:r>
              <a:rPr lang="en-US" sz="2000" b="1" i="0" dirty="0">
                <a:solidFill>
                  <a:srgbClr val="000000"/>
                </a:solidFill>
                <a:effectLst/>
              </a:rPr>
              <a:t>My_ESP32</a:t>
            </a:r>
            <a:r>
              <a:rPr lang="en-US" sz="2000" b="0" i="0" dirty="0">
                <a:solidFill>
                  <a:srgbClr val="000000"/>
                </a:solidFill>
                <a:effectLst/>
              </a:rPr>
              <a:t>, but you can have a lot more imagination than that!</a:t>
            </a:r>
          </a:p>
          <a:p>
            <a:pPr algn="just"/>
            <a:r>
              <a:rPr lang="en-US" sz="2000" b="1" i="0" dirty="0">
                <a:solidFill>
                  <a:srgbClr val="000000"/>
                </a:solidFill>
                <a:effectLst/>
              </a:rPr>
              <a:t>5.</a:t>
            </a:r>
            <a:r>
              <a:rPr lang="en-US" sz="2000" b="0" i="0" dirty="0">
                <a:solidFill>
                  <a:srgbClr val="000000"/>
                </a:solidFill>
                <a:effectLst/>
              </a:rPr>
              <a:t> You will now receive your </a:t>
            </a:r>
            <a:r>
              <a:rPr lang="en-US" sz="2000" b="1" i="0" dirty="0">
                <a:solidFill>
                  <a:srgbClr val="000000"/>
                </a:solidFill>
                <a:effectLst/>
              </a:rPr>
              <a:t>Device ID</a:t>
            </a:r>
            <a:r>
              <a:rPr lang="en-US" sz="2000" b="0" i="0" dirty="0">
                <a:solidFill>
                  <a:srgbClr val="000000"/>
                </a:solidFill>
                <a:effectLst/>
              </a:rPr>
              <a:t> and </a:t>
            </a:r>
            <a:r>
              <a:rPr lang="en-US" sz="2000" b="1" i="0" dirty="0">
                <a:solidFill>
                  <a:srgbClr val="000000"/>
                </a:solidFill>
                <a:effectLst/>
              </a:rPr>
              <a:t>Secret key</a:t>
            </a:r>
            <a:r>
              <a:rPr lang="en-US" sz="2000" b="0" i="0" dirty="0">
                <a:solidFill>
                  <a:srgbClr val="000000"/>
                </a:solidFill>
                <a:effectLst/>
              </a:rPr>
              <a:t>. Please note that the secret key cannot be recovered, so make sure you note it down. You can also download a PDF with the information.</a:t>
            </a:r>
          </a:p>
          <a:p>
            <a:pPr algn="just"/>
            <a:r>
              <a:rPr lang="en-US" sz="2000" b="0" i="0" dirty="0">
                <a:solidFill>
                  <a:srgbClr val="000000"/>
                </a:solidFill>
                <a:effectLst/>
              </a:rPr>
              <a:t>When you have saved it, tick the box at the bottom, and click on </a:t>
            </a:r>
            <a:r>
              <a:rPr lang="en-US" sz="2000" b="1" i="0" dirty="0">
                <a:solidFill>
                  <a:srgbClr val="000000"/>
                </a:solidFill>
                <a:effectLst/>
              </a:rPr>
              <a:t>"Continue"</a:t>
            </a:r>
            <a:r>
              <a:rPr lang="en-US" sz="2000" b="0" i="0" dirty="0">
                <a:solidFill>
                  <a:srgbClr val="000000"/>
                </a:solidFill>
                <a:effectLst/>
              </a:rPr>
              <a:t>.</a:t>
            </a:r>
          </a:p>
          <a:p>
            <a:pPr algn="just"/>
            <a:r>
              <a:rPr lang="en-US" sz="2000" b="0" i="0" dirty="0">
                <a:solidFill>
                  <a:srgbClr val="000000"/>
                </a:solidFill>
                <a:effectLst/>
              </a:rPr>
              <a:t>You have now configured your ESP32 board with the Arduino Cloud IoT. Your device will now appear in the list of devices.</a:t>
            </a:r>
            <a:endParaRPr lang="en-US" sz="2000" b="1" i="0" dirty="0">
              <a:solidFill>
                <a:srgbClr val="374146"/>
              </a:solidFill>
              <a:effectLst/>
            </a:endParaRPr>
          </a:p>
          <a:p>
            <a:pPr algn="just"/>
            <a:endParaRPr lang="en-US" sz="2000" b="1" dirty="0">
              <a:solidFill>
                <a:srgbClr val="374146"/>
              </a:solidFill>
            </a:endParaRPr>
          </a:p>
          <a:p>
            <a:pPr algn="just"/>
            <a:endParaRPr lang="en-US" sz="2000" b="1" i="0" dirty="0">
              <a:solidFill>
                <a:srgbClr val="374146"/>
              </a:solidFill>
              <a:effectLst/>
            </a:endParaRPr>
          </a:p>
          <a:p>
            <a:pPr algn="just"/>
            <a:endParaRPr lang="en-US" sz="2000" b="1" i="0" dirty="0">
              <a:solidFill>
                <a:srgbClr val="374146"/>
              </a:solidFill>
              <a:effectLst/>
            </a:endParaRPr>
          </a:p>
        </p:txBody>
      </p:sp>
    </p:spTree>
    <p:extLst>
      <p:ext uri="{BB962C8B-B14F-4D97-AF65-F5344CB8AC3E}">
        <p14:creationId xmlns:p14="http://schemas.microsoft.com/office/powerpoint/2010/main" val="174314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F1212-44D6-27D2-E0A9-7F693C500092}"/>
              </a:ext>
            </a:extLst>
          </p:cNvPr>
          <p:cNvSpPr>
            <a:spLocks noGrp="1"/>
          </p:cNvSpPr>
          <p:nvPr>
            <p:ph type="title"/>
          </p:nvPr>
        </p:nvSpPr>
        <p:spPr>
          <a:xfrm>
            <a:off x="1066800" y="0"/>
            <a:ext cx="10058400" cy="1609344"/>
          </a:xfrm>
        </p:spPr>
        <p:txBody>
          <a:bodyPr/>
          <a:lstStyle/>
          <a:p>
            <a:r>
              <a:rPr lang="en-US" sz="5400" dirty="0">
                <a:effectLst/>
                <a:ea typeface="Times New Roman" panose="02020603050405020304" pitchFamily="18" charset="0"/>
                <a:cs typeface="Times New Roman" panose="02020603050405020304" pitchFamily="18" charset="0"/>
              </a:rPr>
              <a:t>ESP32-CAM FTDI Connection</a:t>
            </a:r>
            <a:endParaRPr lang="en-IN" dirty="0"/>
          </a:p>
        </p:txBody>
      </p:sp>
      <p:sp>
        <p:nvSpPr>
          <p:cNvPr id="5" name="TextBox 4">
            <a:extLst>
              <a:ext uri="{FF2B5EF4-FFF2-40B4-BE49-F238E27FC236}">
                <a16:creationId xmlns:a16="http://schemas.microsoft.com/office/drawing/2014/main" id="{8D3F9BA3-3E52-982E-0071-14CE3B61E605}"/>
              </a:ext>
            </a:extLst>
          </p:cNvPr>
          <p:cNvSpPr txBox="1"/>
          <p:nvPr/>
        </p:nvSpPr>
        <p:spPr>
          <a:xfrm>
            <a:off x="533400" y="1803288"/>
            <a:ext cx="5562600" cy="2862322"/>
          </a:xfrm>
          <a:prstGeom prst="rect">
            <a:avLst/>
          </a:prstGeom>
          <a:noFill/>
        </p:spPr>
        <p:txBody>
          <a:bodyPr wrap="square">
            <a:spAutoFit/>
          </a:bodyPr>
          <a:lstStyle/>
          <a:p>
            <a:pPr marL="342900" marR="86360" lvl="0" indent="-342900" algn="just">
              <a:spcAft>
                <a:spcPts val="0"/>
              </a:spcAft>
              <a:buFont typeface="Symbol" panose="05050102010706020507" pitchFamily="18" charset="2"/>
              <a:buChar char=""/>
            </a:pPr>
            <a:r>
              <a:rPr lang="en-US" sz="2000" dirty="0">
                <a:effectLst/>
                <a:ea typeface="Times New Roman" panose="02020603050405020304" pitchFamily="18" charset="0"/>
                <a:cs typeface="Times New Roman" panose="02020603050405020304" pitchFamily="18" charset="0"/>
              </a:rPr>
              <a:t>For programming the board, you need any USB-to-TTL Converter Module or an FTDI Module. There are so many FTDI Module available based on CP2102 or CP2104 Chip or any other chip.</a:t>
            </a:r>
            <a:endParaRPr lang="en-IN" sz="2000" dirty="0">
              <a:effectLst/>
              <a:ea typeface="Times New Roman" panose="02020603050405020304" pitchFamily="18" charset="0"/>
              <a:cs typeface="Times New Roman" panose="02020603050405020304" pitchFamily="18" charset="0"/>
            </a:endParaRPr>
          </a:p>
          <a:p>
            <a:pPr marL="342900" marR="86360" lvl="0" indent="-342900" algn="just">
              <a:spcAft>
                <a:spcPts val="0"/>
              </a:spcAft>
              <a:buFont typeface="Symbol" panose="05050102010706020507" pitchFamily="18" charset="2"/>
              <a:buChar char=""/>
            </a:pPr>
            <a:r>
              <a:rPr lang="en-US" sz="2000" dirty="0">
                <a:effectLst/>
                <a:ea typeface="Times New Roman" panose="02020603050405020304" pitchFamily="18" charset="0"/>
                <a:cs typeface="Times New Roman" panose="02020603050405020304" pitchFamily="18" charset="0"/>
              </a:rPr>
              <a:t>For getting started with ESP32 CAM Module, make a following connection between FTDI Module and ESP32 CAM module.</a:t>
            </a:r>
            <a:endParaRPr lang="en-IN" sz="2000" dirty="0">
              <a:effectLst/>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5C7134C-558E-26C6-733E-EE978C8CAD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5277" y="4503094"/>
            <a:ext cx="3550184" cy="2113018"/>
          </a:xfrm>
          <a:prstGeom prst="rect">
            <a:avLst/>
          </a:prstGeom>
          <a:noFill/>
          <a:ln>
            <a:noFill/>
          </a:ln>
        </p:spPr>
      </p:pic>
      <p:graphicFrame>
        <p:nvGraphicFramePr>
          <p:cNvPr id="7" name="Table 6">
            <a:extLst>
              <a:ext uri="{FF2B5EF4-FFF2-40B4-BE49-F238E27FC236}">
                <a16:creationId xmlns:a16="http://schemas.microsoft.com/office/drawing/2014/main" id="{EE99BE1F-633E-CB08-9A14-1455492CF6EE}"/>
              </a:ext>
            </a:extLst>
          </p:cNvPr>
          <p:cNvGraphicFramePr>
            <a:graphicFrameLocks noGrp="1"/>
          </p:cNvGraphicFramePr>
          <p:nvPr>
            <p:extLst>
              <p:ext uri="{D42A27DB-BD31-4B8C-83A1-F6EECF244321}">
                <p14:modId xmlns:p14="http://schemas.microsoft.com/office/powerpoint/2010/main" val="1357251499"/>
              </p:ext>
            </p:extLst>
          </p:nvPr>
        </p:nvGraphicFramePr>
        <p:xfrm>
          <a:off x="6621381" y="1751512"/>
          <a:ext cx="3978440" cy="2751582"/>
        </p:xfrm>
        <a:graphic>
          <a:graphicData uri="http://schemas.openxmlformats.org/drawingml/2006/table">
            <a:tbl>
              <a:tblPr firstRow="1" firstCol="1" bandRow="1">
                <a:tableStyleId>{5C22544A-7EE6-4342-B048-85BDC9FD1C3A}</a:tableStyleId>
              </a:tblPr>
              <a:tblGrid>
                <a:gridCol w="1538956">
                  <a:extLst>
                    <a:ext uri="{9D8B030D-6E8A-4147-A177-3AD203B41FA5}">
                      <a16:colId xmlns:a16="http://schemas.microsoft.com/office/drawing/2014/main" val="3626999301"/>
                    </a:ext>
                  </a:extLst>
                </a:gridCol>
                <a:gridCol w="2439484">
                  <a:extLst>
                    <a:ext uri="{9D8B030D-6E8A-4147-A177-3AD203B41FA5}">
                      <a16:colId xmlns:a16="http://schemas.microsoft.com/office/drawing/2014/main" val="1607919849"/>
                    </a:ext>
                  </a:extLst>
                </a:gridCol>
              </a:tblGrid>
              <a:tr h="392054">
                <a:tc>
                  <a:txBody>
                    <a:bodyPr/>
                    <a:lstStyle/>
                    <a:p>
                      <a:pPr algn="ctr">
                        <a:lnSpc>
                          <a:spcPct val="150000"/>
                        </a:lnSpc>
                        <a:spcAft>
                          <a:spcPts val="800"/>
                        </a:spcAft>
                      </a:pPr>
                      <a:r>
                        <a:rPr lang="en-IN" sz="1500" cap="all" dirty="0">
                          <a:effectLst/>
                        </a:rPr>
                        <a:t>ESP32-CAM</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ctr">
                        <a:lnSpc>
                          <a:spcPct val="150000"/>
                        </a:lnSpc>
                        <a:spcAft>
                          <a:spcPts val="800"/>
                        </a:spcAft>
                      </a:pPr>
                      <a:r>
                        <a:rPr lang="en-IN" sz="1500" cap="all">
                          <a:effectLst/>
                        </a:rPr>
                        <a:t>FTDI PROGRAMMER</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83735737"/>
                  </a:ext>
                </a:extLst>
              </a:tr>
              <a:tr h="344193">
                <a:tc>
                  <a:txBody>
                    <a:bodyPr/>
                    <a:lstStyle/>
                    <a:p>
                      <a:pPr>
                        <a:lnSpc>
                          <a:spcPct val="150000"/>
                        </a:lnSpc>
                        <a:spcAft>
                          <a:spcPts val="800"/>
                        </a:spcAft>
                      </a:pPr>
                      <a:r>
                        <a:rPr lang="en-IN" sz="1500">
                          <a:effectLst/>
                        </a:rPr>
                        <a:t>GND</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nSpc>
                          <a:spcPct val="150000"/>
                        </a:lnSpc>
                        <a:spcAft>
                          <a:spcPts val="800"/>
                        </a:spcAft>
                      </a:pPr>
                      <a:r>
                        <a:rPr lang="en-IN" sz="1500">
                          <a:effectLst/>
                        </a:rPr>
                        <a:t>GND</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100022375"/>
                  </a:ext>
                </a:extLst>
              </a:tr>
              <a:tr h="344193">
                <a:tc>
                  <a:txBody>
                    <a:bodyPr/>
                    <a:lstStyle/>
                    <a:p>
                      <a:pPr>
                        <a:lnSpc>
                          <a:spcPct val="150000"/>
                        </a:lnSpc>
                        <a:spcAft>
                          <a:spcPts val="800"/>
                        </a:spcAft>
                      </a:pPr>
                      <a:r>
                        <a:rPr lang="en-IN" sz="1500">
                          <a:effectLst/>
                        </a:rPr>
                        <a:t>5V</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nSpc>
                          <a:spcPct val="150000"/>
                        </a:lnSpc>
                        <a:spcAft>
                          <a:spcPts val="800"/>
                        </a:spcAft>
                      </a:pPr>
                      <a:r>
                        <a:rPr lang="en-IN" sz="1500">
                          <a:effectLst/>
                        </a:rPr>
                        <a:t>VCC (5V)</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2924611490"/>
                  </a:ext>
                </a:extLst>
              </a:tr>
              <a:tr h="344193">
                <a:tc>
                  <a:txBody>
                    <a:bodyPr/>
                    <a:lstStyle/>
                    <a:p>
                      <a:pPr>
                        <a:lnSpc>
                          <a:spcPct val="150000"/>
                        </a:lnSpc>
                        <a:spcAft>
                          <a:spcPts val="800"/>
                        </a:spcAft>
                      </a:pPr>
                      <a:r>
                        <a:rPr lang="en-IN" sz="1500">
                          <a:effectLst/>
                        </a:rPr>
                        <a:t>U0R</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nSpc>
                          <a:spcPct val="150000"/>
                        </a:lnSpc>
                        <a:spcAft>
                          <a:spcPts val="800"/>
                        </a:spcAft>
                      </a:pPr>
                      <a:r>
                        <a:rPr lang="en-IN" sz="1500" dirty="0">
                          <a:effectLst/>
                        </a:rPr>
                        <a:t>TX</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435214803"/>
                  </a:ext>
                </a:extLst>
              </a:tr>
              <a:tr h="344193">
                <a:tc>
                  <a:txBody>
                    <a:bodyPr/>
                    <a:lstStyle/>
                    <a:p>
                      <a:pPr>
                        <a:lnSpc>
                          <a:spcPct val="150000"/>
                        </a:lnSpc>
                        <a:spcAft>
                          <a:spcPts val="800"/>
                        </a:spcAft>
                      </a:pPr>
                      <a:r>
                        <a:rPr lang="en-IN" sz="1500">
                          <a:effectLst/>
                        </a:rPr>
                        <a:t>U0T</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nSpc>
                          <a:spcPct val="150000"/>
                        </a:lnSpc>
                        <a:spcAft>
                          <a:spcPts val="800"/>
                        </a:spcAft>
                      </a:pPr>
                      <a:r>
                        <a:rPr lang="en-IN" sz="1500" dirty="0">
                          <a:effectLst/>
                        </a:rPr>
                        <a:t>RX</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844552852"/>
                  </a:ext>
                </a:extLst>
              </a:tr>
              <a:tr h="344193">
                <a:tc>
                  <a:txBody>
                    <a:bodyPr/>
                    <a:lstStyle/>
                    <a:p>
                      <a:pPr>
                        <a:lnSpc>
                          <a:spcPct val="150000"/>
                        </a:lnSpc>
                        <a:spcAft>
                          <a:spcPts val="800"/>
                        </a:spcAft>
                      </a:pPr>
                      <a:r>
                        <a:rPr lang="en-IN" sz="1500">
                          <a:effectLst/>
                        </a:rPr>
                        <a:t>GPIO 0</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nSpc>
                          <a:spcPct val="150000"/>
                        </a:lnSpc>
                        <a:spcAft>
                          <a:spcPts val="800"/>
                        </a:spcAft>
                      </a:pPr>
                      <a:r>
                        <a:rPr lang="en-IN" sz="1500" dirty="0">
                          <a:effectLst/>
                        </a:rPr>
                        <a:t>GND</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3164912537"/>
                  </a:ext>
                </a:extLst>
              </a:tr>
            </a:tbl>
          </a:graphicData>
        </a:graphic>
      </p:graphicFrame>
    </p:spTree>
    <p:extLst>
      <p:ext uri="{BB962C8B-B14F-4D97-AF65-F5344CB8AC3E}">
        <p14:creationId xmlns:p14="http://schemas.microsoft.com/office/powerpoint/2010/main" val="1824053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A3CB-3803-42DE-8519-E42BF7065B30}"/>
              </a:ext>
            </a:extLst>
          </p:cNvPr>
          <p:cNvSpPr>
            <a:spLocks noGrp="1"/>
          </p:cNvSpPr>
          <p:nvPr>
            <p:ph type="title"/>
          </p:nvPr>
        </p:nvSpPr>
        <p:spPr/>
        <p:txBody>
          <a:bodyPr/>
          <a:lstStyle/>
          <a:p>
            <a:pPr algn="l"/>
            <a:r>
              <a:rPr lang="en-US" i="0" dirty="0">
                <a:solidFill>
                  <a:srgbClr val="374146"/>
                </a:solidFill>
                <a:effectLst/>
              </a:rPr>
              <a:t>Step 2: Creating a Thing</a:t>
            </a:r>
          </a:p>
        </p:txBody>
      </p:sp>
      <p:sp>
        <p:nvSpPr>
          <p:cNvPr id="3" name="Content Placeholder 2">
            <a:extLst>
              <a:ext uri="{FF2B5EF4-FFF2-40B4-BE49-F238E27FC236}">
                <a16:creationId xmlns:a16="http://schemas.microsoft.com/office/drawing/2014/main" id="{CC5D5C6B-350A-49A6-B293-108A59E4CFAE}"/>
              </a:ext>
            </a:extLst>
          </p:cNvPr>
          <p:cNvSpPr>
            <a:spLocks noGrp="1"/>
          </p:cNvSpPr>
          <p:nvPr>
            <p:ph idx="1"/>
          </p:nvPr>
        </p:nvSpPr>
        <p:spPr>
          <a:xfrm>
            <a:off x="1066800" y="1928903"/>
            <a:ext cx="10058400" cy="4050792"/>
          </a:xfrm>
        </p:spPr>
        <p:txBody>
          <a:bodyPr>
            <a:noAutofit/>
          </a:bodyPr>
          <a:lstStyle/>
          <a:p>
            <a:pPr algn="just"/>
            <a:r>
              <a:rPr lang="en-US" b="0" i="0" dirty="0">
                <a:solidFill>
                  <a:srgbClr val="000000"/>
                </a:solidFill>
                <a:effectLst/>
              </a:rPr>
              <a:t>The next step is to create a Thing. This is done by navigating to the </a:t>
            </a:r>
            <a:r>
              <a:rPr lang="en-US" b="1" i="0" dirty="0">
                <a:solidFill>
                  <a:srgbClr val="000000"/>
                </a:solidFill>
                <a:effectLst/>
              </a:rPr>
              <a:t>"Things"</a:t>
            </a:r>
            <a:r>
              <a:rPr lang="en-US" b="0" i="0" dirty="0">
                <a:solidFill>
                  <a:srgbClr val="000000"/>
                </a:solidFill>
                <a:effectLst/>
              </a:rPr>
              <a:t> tab.</a:t>
            </a:r>
          </a:p>
          <a:p>
            <a:pPr algn="just"/>
            <a:r>
              <a:rPr lang="en-US" b="0" i="0" dirty="0">
                <a:solidFill>
                  <a:srgbClr val="000000"/>
                </a:solidFill>
                <a:effectLst/>
              </a:rPr>
              <a:t>Then, we need to create a new Thing, by clicking on the </a:t>
            </a:r>
            <a:r>
              <a:rPr lang="en-US" b="1" i="0" dirty="0">
                <a:solidFill>
                  <a:srgbClr val="000000"/>
                </a:solidFill>
                <a:effectLst/>
              </a:rPr>
              <a:t>"Create Thing"</a:t>
            </a:r>
            <a:r>
              <a:rPr lang="en-US" b="0" i="0" dirty="0">
                <a:solidFill>
                  <a:srgbClr val="000000"/>
                </a:solidFill>
                <a:effectLst/>
              </a:rPr>
              <a:t> button. We can then rename our Thing something appropriate to what we are doing, in this case we simply chose </a:t>
            </a:r>
            <a:r>
              <a:rPr lang="en-US" b="1" i="0" dirty="0">
                <a:solidFill>
                  <a:srgbClr val="000000"/>
                </a:solidFill>
                <a:effectLst/>
              </a:rPr>
              <a:t>ESP32 Project</a:t>
            </a:r>
            <a:r>
              <a:rPr lang="en-US" b="0" i="0" dirty="0">
                <a:solidFill>
                  <a:srgbClr val="000000"/>
                </a:solidFill>
                <a:effectLst/>
              </a:rPr>
              <a:t>.</a:t>
            </a:r>
            <a:br>
              <a:rPr lang="en-US" b="0" i="0" u="none" strike="noStrike" dirty="0">
                <a:solidFill>
                  <a:srgbClr val="008184"/>
                </a:solidFill>
                <a:effectLst/>
                <a:hlinkClick r:id="rId2"/>
              </a:rPr>
            </a:br>
            <a:r>
              <a:rPr lang="en-US" b="0" i="0" dirty="0">
                <a:solidFill>
                  <a:srgbClr val="000000"/>
                </a:solidFill>
                <a:effectLst/>
              </a:rPr>
              <a:t>Now, we need to link our device with our Thing. This is done by clicking on the button in the </a:t>
            </a:r>
            <a:r>
              <a:rPr lang="en-US" b="1" i="0" dirty="0">
                <a:solidFill>
                  <a:srgbClr val="000000"/>
                </a:solidFill>
                <a:effectLst/>
              </a:rPr>
              <a:t>"Device"</a:t>
            </a:r>
            <a:r>
              <a:rPr lang="en-US" b="0" i="0" dirty="0">
                <a:solidFill>
                  <a:srgbClr val="000000"/>
                </a:solidFill>
                <a:effectLst/>
              </a:rPr>
              <a:t> section. This will open a window, where your ESP32 / ESP8266 should be available to select.</a:t>
            </a:r>
          </a:p>
          <a:p>
            <a:pPr algn="just"/>
            <a:r>
              <a:rPr lang="en-US" b="0" i="0" dirty="0">
                <a:solidFill>
                  <a:srgbClr val="000000"/>
                </a:solidFill>
                <a:effectLst/>
              </a:rPr>
              <a:t>Once the device is linked, we need to create two variables: random_value and </a:t>
            </a:r>
            <a:r>
              <a:rPr lang="en-US" b="0" i="0" dirty="0" err="1">
                <a:solidFill>
                  <a:srgbClr val="000000"/>
                </a:solidFill>
                <a:effectLst/>
              </a:rPr>
              <a:t>led_switch</a:t>
            </a:r>
            <a:r>
              <a:rPr lang="en-US" b="0" i="0" dirty="0">
                <a:solidFill>
                  <a:srgbClr val="000000"/>
                </a:solidFill>
                <a:effectLst/>
              </a:rPr>
              <a:t>. Click on "Add variable" button. This will open a window where you need to fill in variable information. Let's create the random_value first. The data type is int, permission is read only and update policy is on change.  Once done, click on the "Add variable" button.</a:t>
            </a:r>
          </a:p>
          <a:p>
            <a:pPr algn="just"/>
            <a:r>
              <a:rPr lang="en-US" b="0" i="0" dirty="0">
                <a:solidFill>
                  <a:srgbClr val="000000"/>
                </a:solidFill>
                <a:effectLst/>
              </a:rPr>
              <a:t>Now, let's also add the led switch variable. The data type for this variable is Boolean, the permission is read &amp; write, and update policy is on change.  Once done, click on the "Add variable" button.</a:t>
            </a:r>
          </a:p>
          <a:p>
            <a:pPr algn="just"/>
            <a:endParaRPr lang="en-IN" dirty="0"/>
          </a:p>
        </p:txBody>
      </p:sp>
    </p:spTree>
    <p:extLst>
      <p:ext uri="{BB962C8B-B14F-4D97-AF65-F5344CB8AC3E}">
        <p14:creationId xmlns:p14="http://schemas.microsoft.com/office/powerpoint/2010/main" val="1360074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52C7-8DC7-490F-9387-FA13F53E5150}"/>
              </a:ext>
            </a:extLst>
          </p:cNvPr>
          <p:cNvSpPr>
            <a:spLocks noGrp="1"/>
          </p:cNvSpPr>
          <p:nvPr>
            <p:ph type="title"/>
          </p:nvPr>
        </p:nvSpPr>
        <p:spPr>
          <a:xfrm>
            <a:off x="1069848" y="0"/>
            <a:ext cx="10058400" cy="1609344"/>
          </a:xfrm>
        </p:spPr>
        <p:txBody>
          <a:bodyPr>
            <a:normAutofit/>
          </a:bodyPr>
          <a:lstStyle/>
          <a:p>
            <a:r>
              <a:rPr lang="en-IN" i="0" dirty="0">
                <a:solidFill>
                  <a:srgbClr val="374146"/>
                </a:solidFill>
              </a:rPr>
              <a:t>Step 3: Adding credentials</a:t>
            </a:r>
            <a:endParaRPr lang="en-IN" dirty="0"/>
          </a:p>
        </p:txBody>
      </p:sp>
      <p:sp>
        <p:nvSpPr>
          <p:cNvPr id="3" name="Content Placeholder 2">
            <a:extLst>
              <a:ext uri="{FF2B5EF4-FFF2-40B4-BE49-F238E27FC236}">
                <a16:creationId xmlns:a16="http://schemas.microsoft.com/office/drawing/2014/main" id="{2E95AC22-03A5-4807-8A21-F70A96AFE3EB}"/>
              </a:ext>
            </a:extLst>
          </p:cNvPr>
          <p:cNvSpPr>
            <a:spLocks noGrp="1"/>
          </p:cNvSpPr>
          <p:nvPr>
            <p:ph idx="1"/>
          </p:nvPr>
        </p:nvSpPr>
        <p:spPr>
          <a:xfrm>
            <a:off x="1069848" y="1403604"/>
            <a:ext cx="10058400" cy="4050792"/>
          </a:xfrm>
        </p:spPr>
        <p:txBody>
          <a:bodyPr>
            <a:noAutofit/>
          </a:bodyPr>
          <a:lstStyle/>
          <a:p>
            <a:pPr algn="just"/>
            <a:r>
              <a:rPr lang="en-US" b="0" i="0" dirty="0">
                <a:solidFill>
                  <a:srgbClr val="000000"/>
                </a:solidFill>
                <a:effectLst/>
              </a:rPr>
              <a:t>Now, we need to enter the credentials for our network, plus the secret key generated during the device configuration.</a:t>
            </a:r>
          </a:p>
          <a:p>
            <a:pPr algn="just"/>
            <a:r>
              <a:rPr lang="en-US" b="0" i="0" dirty="0">
                <a:solidFill>
                  <a:srgbClr val="000000"/>
                </a:solidFill>
                <a:effectLst/>
              </a:rPr>
              <a:t>First, click on the button in the </a:t>
            </a:r>
            <a:r>
              <a:rPr lang="en-US" b="1" i="0" dirty="0">
                <a:solidFill>
                  <a:srgbClr val="000000"/>
                </a:solidFill>
                <a:effectLst/>
              </a:rPr>
              <a:t>"Network Section"</a:t>
            </a:r>
            <a:r>
              <a:rPr lang="en-US" b="0" i="0" dirty="0">
                <a:solidFill>
                  <a:srgbClr val="000000"/>
                </a:solidFill>
                <a:effectLst/>
              </a:rPr>
              <a:t>.</a:t>
            </a:r>
          </a:p>
          <a:p>
            <a:pPr algn="just"/>
            <a:r>
              <a:rPr lang="en-US" b="0" i="0" dirty="0">
                <a:solidFill>
                  <a:srgbClr val="000000"/>
                </a:solidFill>
                <a:effectLst/>
              </a:rPr>
              <a:t>Then, enter the credentials (network name, network password and secret key). Click </a:t>
            </a:r>
            <a:r>
              <a:rPr lang="en-US" b="1" i="0" dirty="0">
                <a:solidFill>
                  <a:srgbClr val="000000"/>
                </a:solidFill>
                <a:effectLst/>
              </a:rPr>
              <a:t>"Save"</a:t>
            </a:r>
            <a:r>
              <a:rPr lang="en-US" b="0" i="0" dirty="0">
                <a:solidFill>
                  <a:srgbClr val="000000"/>
                </a:solidFill>
                <a:effectLst/>
              </a:rPr>
              <a:t> when finished.</a:t>
            </a:r>
          </a:p>
          <a:p>
            <a:pPr algn="just"/>
            <a:r>
              <a:rPr lang="en-US" b="0" i="0" dirty="0">
                <a:solidFill>
                  <a:srgbClr val="000000"/>
                </a:solidFill>
                <a:effectLst/>
              </a:rPr>
              <a:t>The next step is to program the board. To do so, we need to go to the </a:t>
            </a:r>
            <a:r>
              <a:rPr lang="en-US" b="1" i="0" dirty="0">
                <a:solidFill>
                  <a:srgbClr val="000000"/>
                </a:solidFill>
                <a:effectLst/>
              </a:rPr>
              <a:t>"Sketch"</a:t>
            </a:r>
            <a:r>
              <a:rPr lang="en-US" b="0" i="0" dirty="0">
                <a:solidFill>
                  <a:srgbClr val="000000"/>
                </a:solidFill>
                <a:effectLst/>
              </a:rPr>
              <a:t> tab.</a:t>
            </a:r>
          </a:p>
          <a:p>
            <a:pPr marL="0" indent="0" algn="just">
              <a:buNone/>
            </a:pPr>
            <a:r>
              <a:rPr lang="en-IN" b="1" i="0" dirty="0">
                <a:solidFill>
                  <a:srgbClr val="000000"/>
                </a:solidFill>
                <a:effectLst/>
              </a:rPr>
              <a:t>Programming the board includes Data set as follows</a:t>
            </a:r>
          </a:p>
          <a:p>
            <a:pPr marL="457200" indent="-457200" algn="just">
              <a:buAutoNum type="arabicPeriod"/>
            </a:pPr>
            <a:r>
              <a:rPr lang="en-IN" b="0" i="0" dirty="0">
                <a:solidFill>
                  <a:srgbClr val="000000"/>
                </a:solidFill>
                <a:effectLst/>
              </a:rPr>
              <a:t>Voltage or current value, if there is deflection in the value then the board receives the signal via sensor and necessary action will be taken via cloud code program like power cut-off from the battery. </a:t>
            </a:r>
          </a:p>
          <a:p>
            <a:pPr marL="457200" indent="-457200" algn="just">
              <a:buAutoNum type="arabicPeriod"/>
            </a:pPr>
            <a:r>
              <a:rPr lang="en-IN" dirty="0">
                <a:solidFill>
                  <a:srgbClr val="000000"/>
                </a:solidFill>
              </a:rPr>
              <a:t>Temperature value, if the temperature of the battery exceed or deceased then the cooling fan will be turned ON/OFF upon situation.</a:t>
            </a:r>
          </a:p>
          <a:p>
            <a:pPr marL="457200" indent="-457200" algn="just">
              <a:buAutoNum type="arabicPeriod"/>
            </a:pPr>
            <a:r>
              <a:rPr lang="en-IN" b="0" i="0" dirty="0">
                <a:solidFill>
                  <a:srgbClr val="000000"/>
                </a:solidFill>
                <a:effectLst/>
              </a:rPr>
              <a:t>Gas value, if the battery gets over heated then the battery releases hazardous gases which permanently damages the battery if it is turned off at proper time. Then there will be buzzer indication via cloud.</a:t>
            </a:r>
            <a:endParaRPr lang="en-US" b="0" i="0" dirty="0">
              <a:solidFill>
                <a:srgbClr val="000000"/>
              </a:solidFill>
              <a:effectLst/>
            </a:endParaRPr>
          </a:p>
        </p:txBody>
      </p:sp>
    </p:spTree>
    <p:extLst>
      <p:ext uri="{BB962C8B-B14F-4D97-AF65-F5344CB8AC3E}">
        <p14:creationId xmlns:p14="http://schemas.microsoft.com/office/powerpoint/2010/main" val="1375907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E8270-8E12-4322-AB10-40ACC8A54823}"/>
              </a:ext>
            </a:extLst>
          </p:cNvPr>
          <p:cNvSpPr>
            <a:spLocks noGrp="1"/>
          </p:cNvSpPr>
          <p:nvPr>
            <p:ph type="title"/>
          </p:nvPr>
        </p:nvSpPr>
        <p:spPr>
          <a:xfrm>
            <a:off x="1069848" y="0"/>
            <a:ext cx="10058400" cy="1609344"/>
          </a:xfrm>
        </p:spPr>
        <p:txBody>
          <a:bodyPr>
            <a:noAutofit/>
          </a:bodyPr>
          <a:lstStyle/>
          <a:p>
            <a:pPr algn="ctr"/>
            <a:r>
              <a:rPr lang="en-IN" b="0" i="0" dirty="0">
                <a:solidFill>
                  <a:srgbClr val="212121"/>
                </a:solidFill>
                <a:effectLst/>
              </a:rPr>
              <a:t>6. NTC Thermistor Temperature Sensor Module &amp; </a:t>
            </a:r>
            <a:r>
              <a:rPr lang="en-US" sz="5400" dirty="0"/>
              <a:t>IDE design</a:t>
            </a:r>
            <a:endParaRPr lang="en-IN" dirty="0"/>
          </a:p>
        </p:txBody>
      </p:sp>
      <p:sp>
        <p:nvSpPr>
          <p:cNvPr id="3" name="Content Placeholder 2">
            <a:extLst>
              <a:ext uri="{FF2B5EF4-FFF2-40B4-BE49-F238E27FC236}">
                <a16:creationId xmlns:a16="http://schemas.microsoft.com/office/drawing/2014/main" id="{02EBE92F-3BB2-40DD-9819-30BC9223ACB5}"/>
              </a:ext>
            </a:extLst>
          </p:cNvPr>
          <p:cNvSpPr>
            <a:spLocks noGrp="1"/>
          </p:cNvSpPr>
          <p:nvPr>
            <p:ph idx="1"/>
          </p:nvPr>
        </p:nvSpPr>
        <p:spPr>
          <a:xfrm>
            <a:off x="363203" y="1609344"/>
            <a:ext cx="6747460" cy="4050792"/>
          </a:xfrm>
        </p:spPr>
        <p:txBody>
          <a:bodyPr>
            <a:normAutofit/>
          </a:bodyPr>
          <a:lstStyle/>
          <a:p>
            <a:pPr algn="just"/>
            <a:r>
              <a:rPr lang="en-US" b="0" i="0" dirty="0">
                <a:effectLst/>
              </a:rPr>
              <a:t>It is very sensitive to ambient temperature. It is generally used to detect the temperature of the surrounding environment. </a:t>
            </a:r>
          </a:p>
          <a:p>
            <a:pPr algn="just"/>
            <a:r>
              <a:rPr lang="en-US" b="0" i="0" dirty="0">
                <a:effectLst/>
              </a:rPr>
              <a:t>Through potentiometer adjustment, it is possible to change the temperature detection threshold. DO output can be directly connected to the micro controller to detect high and low, by detecting temperature changes in the environment.</a:t>
            </a:r>
            <a:endParaRPr lang="en-IN" dirty="0"/>
          </a:p>
        </p:txBody>
      </p:sp>
      <p:sp>
        <p:nvSpPr>
          <p:cNvPr id="7" name="TextBox 6">
            <a:extLst>
              <a:ext uri="{FF2B5EF4-FFF2-40B4-BE49-F238E27FC236}">
                <a16:creationId xmlns:a16="http://schemas.microsoft.com/office/drawing/2014/main" id="{AA076F19-4FB4-4216-AEBF-54C94EAEA2EA}"/>
              </a:ext>
            </a:extLst>
          </p:cNvPr>
          <p:cNvSpPr txBox="1"/>
          <p:nvPr/>
        </p:nvSpPr>
        <p:spPr>
          <a:xfrm>
            <a:off x="682752" y="4201826"/>
            <a:ext cx="5296943" cy="2246769"/>
          </a:xfrm>
          <a:prstGeom prst="rect">
            <a:avLst/>
          </a:prstGeom>
          <a:noFill/>
        </p:spPr>
        <p:txBody>
          <a:bodyPr wrap="square">
            <a:spAutoFit/>
          </a:bodyPr>
          <a:lstStyle/>
          <a:p>
            <a:pPr marL="342900" indent="-342900">
              <a:buFont typeface="Arial" panose="020B0604020202020204" pitchFamily="34" charset="0"/>
              <a:buChar char="•"/>
            </a:pPr>
            <a:r>
              <a:rPr lang="en-IN" sz="2000" b="0" i="0" dirty="0">
                <a:effectLst/>
              </a:rPr>
              <a:t> Working voltage: 3.3V-5V</a:t>
            </a:r>
            <a:endParaRPr lang="en-IN" sz="2000" dirty="0"/>
          </a:p>
          <a:p>
            <a:pPr marL="342900" indent="-342900">
              <a:buFont typeface="Arial" panose="020B0604020202020204" pitchFamily="34" charset="0"/>
              <a:buChar char="•"/>
            </a:pPr>
            <a:r>
              <a:rPr lang="en-IN" sz="2000" b="0" i="0" dirty="0">
                <a:effectLst/>
              </a:rPr>
              <a:t>Output form: DO digital switching outputs (0 and 1) and AO analog voltage output</a:t>
            </a:r>
            <a:endParaRPr lang="en-IN" sz="2000" dirty="0"/>
          </a:p>
          <a:p>
            <a:pPr marL="342900" indent="-342900">
              <a:buFont typeface="Arial" panose="020B0604020202020204" pitchFamily="34" charset="0"/>
              <a:buChar char="•"/>
            </a:pPr>
            <a:r>
              <a:rPr lang="en-IN" sz="2000" b="0" i="0" dirty="0">
                <a:effectLst/>
              </a:rPr>
              <a:t>Fixed bolt hole for easy installation</a:t>
            </a:r>
          </a:p>
          <a:p>
            <a:pPr marL="342900" indent="-342900">
              <a:buFont typeface="Arial" panose="020B0604020202020204" pitchFamily="34" charset="0"/>
              <a:buChar char="•"/>
            </a:pPr>
            <a:r>
              <a:rPr lang="en-IN" sz="2000" b="0" i="0" dirty="0">
                <a:effectLst/>
              </a:rPr>
              <a:t> Small PCB board size: 3.2cm x 1.4cm</a:t>
            </a:r>
            <a:endParaRPr lang="en-IN" sz="2000" dirty="0"/>
          </a:p>
          <a:p>
            <a:pPr marL="342900" indent="-342900">
              <a:buFont typeface="Arial" panose="020B0604020202020204" pitchFamily="34" charset="0"/>
              <a:buChar char="•"/>
            </a:pPr>
            <a:r>
              <a:rPr lang="en-IN" sz="2000" b="0" i="0" dirty="0">
                <a:effectLst/>
              </a:rPr>
              <a:t>uses a wide voltage comparator LM393</a:t>
            </a:r>
          </a:p>
        </p:txBody>
      </p:sp>
      <p:pic>
        <p:nvPicPr>
          <p:cNvPr id="9" name="Picture 8">
            <a:extLst>
              <a:ext uri="{FF2B5EF4-FFF2-40B4-BE49-F238E27FC236}">
                <a16:creationId xmlns:a16="http://schemas.microsoft.com/office/drawing/2014/main" id="{59D84268-180C-494C-B2A7-18CADA92FDF2}"/>
              </a:ext>
            </a:extLst>
          </p:cNvPr>
          <p:cNvPicPr>
            <a:picLocks noChangeAspect="1"/>
          </p:cNvPicPr>
          <p:nvPr/>
        </p:nvPicPr>
        <p:blipFill>
          <a:blip r:embed="rId2"/>
          <a:stretch>
            <a:fillRect/>
          </a:stretch>
        </p:blipFill>
        <p:spPr>
          <a:xfrm>
            <a:off x="7430212" y="1609344"/>
            <a:ext cx="4391025" cy="4552950"/>
          </a:xfrm>
          <a:prstGeom prst="rect">
            <a:avLst/>
          </a:prstGeom>
        </p:spPr>
      </p:pic>
    </p:spTree>
    <p:extLst>
      <p:ext uri="{BB962C8B-B14F-4D97-AF65-F5344CB8AC3E}">
        <p14:creationId xmlns:p14="http://schemas.microsoft.com/office/powerpoint/2010/main" val="1173406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03BF2-8FEF-4999-A7AF-50DF20A75D6C}"/>
              </a:ext>
            </a:extLst>
          </p:cNvPr>
          <p:cNvSpPr>
            <a:spLocks noGrp="1"/>
          </p:cNvSpPr>
          <p:nvPr>
            <p:ph type="title"/>
          </p:nvPr>
        </p:nvSpPr>
        <p:spPr>
          <a:xfrm>
            <a:off x="1069848" y="202817"/>
            <a:ext cx="10058400" cy="1609344"/>
          </a:xfrm>
        </p:spPr>
        <p:txBody>
          <a:bodyPr>
            <a:normAutofit/>
          </a:bodyPr>
          <a:lstStyle/>
          <a:p>
            <a:r>
              <a:rPr lang="en-IN" b="0" i="0" dirty="0">
                <a:solidFill>
                  <a:srgbClr val="212121"/>
                </a:solidFill>
                <a:effectLst/>
              </a:rPr>
              <a:t>Soil Moisture Sensor Module</a:t>
            </a:r>
            <a:endParaRPr lang="en-IN" dirty="0"/>
          </a:p>
        </p:txBody>
      </p:sp>
      <p:sp>
        <p:nvSpPr>
          <p:cNvPr id="3" name="Content Placeholder 2">
            <a:extLst>
              <a:ext uri="{FF2B5EF4-FFF2-40B4-BE49-F238E27FC236}">
                <a16:creationId xmlns:a16="http://schemas.microsoft.com/office/drawing/2014/main" id="{FA3C6F59-0ABB-478D-9507-E92BF5DF3844}"/>
              </a:ext>
            </a:extLst>
          </p:cNvPr>
          <p:cNvSpPr>
            <a:spLocks noGrp="1"/>
          </p:cNvSpPr>
          <p:nvPr>
            <p:ph idx="1"/>
          </p:nvPr>
        </p:nvSpPr>
        <p:spPr>
          <a:xfrm>
            <a:off x="1063752" y="1638425"/>
            <a:ext cx="4699374" cy="4050792"/>
          </a:xfrm>
        </p:spPr>
        <p:txBody>
          <a:bodyPr/>
          <a:lstStyle/>
          <a:p>
            <a:pPr algn="just"/>
            <a:r>
              <a:rPr lang="en-US" b="0" i="0" dirty="0">
                <a:effectLst/>
              </a:rPr>
              <a:t>This is an easy to use digital soil moisture sensor. Just insert the sensor in the soil and it can </a:t>
            </a:r>
            <a:r>
              <a:rPr lang="en-US" b="0" i="0" dirty="0" err="1">
                <a:effectLst/>
              </a:rPr>
              <a:t>can</a:t>
            </a:r>
            <a:r>
              <a:rPr lang="en-US" b="0" i="0" dirty="0">
                <a:effectLst/>
              </a:rPr>
              <a:t> measure moisture or water level content in it. It gives a digital output of 5V when moisture level is high and 0V when the moisture level is low in the soil. </a:t>
            </a:r>
            <a:endParaRPr lang="en-IN" dirty="0"/>
          </a:p>
        </p:txBody>
      </p:sp>
      <p:sp>
        <p:nvSpPr>
          <p:cNvPr id="5" name="TextBox 4">
            <a:extLst>
              <a:ext uri="{FF2B5EF4-FFF2-40B4-BE49-F238E27FC236}">
                <a16:creationId xmlns:a16="http://schemas.microsoft.com/office/drawing/2014/main" id="{AAE9159F-C50A-4C9C-817F-52E6C0536F58}"/>
              </a:ext>
            </a:extLst>
          </p:cNvPr>
          <p:cNvSpPr txBox="1"/>
          <p:nvPr/>
        </p:nvSpPr>
        <p:spPr>
          <a:xfrm>
            <a:off x="6096000" y="1638425"/>
            <a:ext cx="5257800" cy="5016758"/>
          </a:xfrm>
          <a:prstGeom prst="rect">
            <a:avLst/>
          </a:prstGeom>
          <a:noFill/>
        </p:spPr>
        <p:txBody>
          <a:bodyPr wrap="square">
            <a:spAutoFit/>
          </a:bodyPr>
          <a:lstStyle/>
          <a:p>
            <a:pPr algn="just"/>
            <a:r>
              <a:rPr lang="en-IN" sz="2000" b="1" i="0" dirty="0">
                <a:effectLst/>
              </a:rPr>
              <a:t>Specifications:-</a:t>
            </a:r>
            <a:endParaRPr lang="en-IN" sz="2000" b="0" i="0" dirty="0">
              <a:effectLst/>
            </a:endParaRPr>
          </a:p>
          <a:p>
            <a:pPr algn="just">
              <a:buFont typeface="Arial" panose="020B0604020202020204" pitchFamily="34" charset="0"/>
              <a:buChar char="•"/>
            </a:pPr>
            <a:r>
              <a:rPr lang="en-IN" sz="2000" b="0" i="0" dirty="0">
                <a:effectLst/>
              </a:rPr>
              <a:t>Operating voltage: 3.3V~5V</a:t>
            </a:r>
          </a:p>
          <a:p>
            <a:pPr algn="just">
              <a:buFont typeface="Arial" panose="020B0604020202020204" pitchFamily="34" charset="0"/>
              <a:buChar char="•"/>
            </a:pPr>
            <a:r>
              <a:rPr lang="en-IN" sz="2000" b="0" i="0" dirty="0">
                <a:effectLst/>
              </a:rPr>
              <a:t>Dual output </a:t>
            </a:r>
            <a:r>
              <a:rPr lang="en-IN" sz="2000" b="0" i="0" dirty="0" err="1">
                <a:effectLst/>
              </a:rPr>
              <a:t>mode,analog</a:t>
            </a:r>
            <a:r>
              <a:rPr lang="en-IN" sz="2000" b="0" i="0" dirty="0">
                <a:effectLst/>
              </a:rPr>
              <a:t> output more accurate</a:t>
            </a:r>
          </a:p>
          <a:p>
            <a:pPr algn="just">
              <a:buFont typeface="Arial" panose="020B0604020202020204" pitchFamily="34" charset="0"/>
              <a:buChar char="•"/>
            </a:pPr>
            <a:r>
              <a:rPr lang="en-IN" sz="2000" b="0" i="0" dirty="0">
                <a:effectLst/>
              </a:rPr>
              <a:t>A fixed bolt hole for easy installation</a:t>
            </a:r>
          </a:p>
          <a:p>
            <a:pPr algn="just">
              <a:buFont typeface="Arial" panose="020B0604020202020204" pitchFamily="34" charset="0"/>
              <a:buChar char="•"/>
            </a:pPr>
            <a:r>
              <a:rPr lang="en-IN" sz="2000" b="0" i="0" dirty="0">
                <a:effectLst/>
              </a:rPr>
              <a:t>With power indicator (red) and digital switching output indicator (green)</a:t>
            </a:r>
          </a:p>
          <a:p>
            <a:pPr algn="just">
              <a:buFont typeface="Arial" panose="020B0604020202020204" pitchFamily="34" charset="0"/>
              <a:buChar char="•"/>
            </a:pPr>
            <a:r>
              <a:rPr lang="en-IN" sz="2000" b="0" i="0" dirty="0">
                <a:effectLst/>
              </a:rPr>
              <a:t>Having LM393 comparator chip, stable</a:t>
            </a:r>
          </a:p>
          <a:p>
            <a:pPr algn="just">
              <a:buFont typeface="Arial" panose="020B0604020202020204" pitchFamily="34" charset="0"/>
              <a:buChar char="•"/>
            </a:pPr>
            <a:r>
              <a:rPr lang="en-IN" sz="2000" b="0" i="0" dirty="0">
                <a:effectLst/>
              </a:rPr>
              <a:t>Panel PCB Dimension: Approx.3cm x 1.5cm</a:t>
            </a:r>
          </a:p>
          <a:p>
            <a:pPr algn="just">
              <a:buFont typeface="Arial" panose="020B0604020202020204" pitchFamily="34" charset="0"/>
              <a:buChar char="•"/>
            </a:pPr>
            <a:r>
              <a:rPr lang="en-IN" sz="2000" b="0" i="0" dirty="0">
                <a:effectLst/>
              </a:rPr>
              <a:t>Soil Probe Dimension: Approx. 6cm x 3cm</a:t>
            </a:r>
          </a:p>
          <a:p>
            <a:pPr algn="just">
              <a:buFont typeface="Arial" panose="020B0604020202020204" pitchFamily="34" charset="0"/>
              <a:buChar char="•"/>
            </a:pPr>
            <a:r>
              <a:rPr lang="en-IN" sz="2000" b="0" i="0" dirty="0">
                <a:effectLst/>
              </a:rPr>
              <a:t>Cable Length: Approx.21cm</a:t>
            </a:r>
          </a:p>
          <a:p>
            <a:pPr algn="just">
              <a:buFont typeface="Arial" panose="020B0604020202020204" pitchFamily="34" charset="0"/>
              <a:buChar char="•"/>
            </a:pPr>
            <a:r>
              <a:rPr lang="en-IN" sz="2000" b="0" i="0" dirty="0">
                <a:effectLst/>
              </a:rPr>
              <a:t>VCC: 3.3V-5V</a:t>
            </a:r>
          </a:p>
          <a:p>
            <a:pPr algn="just">
              <a:buFont typeface="Arial" panose="020B0604020202020204" pitchFamily="34" charset="0"/>
              <a:buChar char="•"/>
            </a:pPr>
            <a:r>
              <a:rPr lang="en-IN" sz="2000" b="0" i="0" dirty="0">
                <a:effectLst/>
              </a:rPr>
              <a:t>GND: GND</a:t>
            </a:r>
          </a:p>
          <a:p>
            <a:pPr algn="just">
              <a:buFont typeface="Arial" panose="020B0604020202020204" pitchFamily="34" charset="0"/>
              <a:buChar char="•"/>
            </a:pPr>
            <a:r>
              <a:rPr lang="en-IN" sz="2000" b="0" i="0" dirty="0">
                <a:effectLst/>
              </a:rPr>
              <a:t>DO: digital output interface(0 and 1)</a:t>
            </a:r>
          </a:p>
          <a:p>
            <a:pPr algn="just">
              <a:buFont typeface="Arial" panose="020B0604020202020204" pitchFamily="34" charset="0"/>
              <a:buChar char="•"/>
            </a:pPr>
            <a:r>
              <a:rPr lang="en-IN" sz="2000" b="0" i="0" dirty="0">
                <a:effectLst/>
              </a:rPr>
              <a:t>AO: </a:t>
            </a:r>
            <a:r>
              <a:rPr lang="en-IN" sz="2000" b="0" i="0" dirty="0" err="1">
                <a:effectLst/>
              </a:rPr>
              <a:t>analog</a:t>
            </a:r>
            <a:r>
              <a:rPr lang="en-IN" sz="2000" b="0" i="0" dirty="0">
                <a:effectLst/>
              </a:rPr>
              <a:t> output interface</a:t>
            </a:r>
            <a:endParaRPr lang="en-IN" sz="2000" dirty="0"/>
          </a:p>
        </p:txBody>
      </p:sp>
      <p:pic>
        <p:nvPicPr>
          <p:cNvPr id="7" name="Picture 6">
            <a:extLst>
              <a:ext uri="{FF2B5EF4-FFF2-40B4-BE49-F238E27FC236}">
                <a16:creationId xmlns:a16="http://schemas.microsoft.com/office/drawing/2014/main" id="{C4CDFFAB-DB52-42F4-A1EE-5093B234AF7D}"/>
              </a:ext>
            </a:extLst>
          </p:cNvPr>
          <p:cNvPicPr>
            <a:picLocks noChangeAspect="1"/>
          </p:cNvPicPr>
          <p:nvPr/>
        </p:nvPicPr>
        <p:blipFill>
          <a:blip r:embed="rId2"/>
          <a:stretch>
            <a:fillRect/>
          </a:stretch>
        </p:blipFill>
        <p:spPr>
          <a:xfrm>
            <a:off x="1593390" y="3886359"/>
            <a:ext cx="3147053" cy="2768824"/>
          </a:xfrm>
          <a:prstGeom prst="rect">
            <a:avLst/>
          </a:prstGeom>
        </p:spPr>
      </p:pic>
    </p:spTree>
    <p:extLst>
      <p:ext uri="{BB962C8B-B14F-4D97-AF65-F5344CB8AC3E}">
        <p14:creationId xmlns:p14="http://schemas.microsoft.com/office/powerpoint/2010/main" val="1795667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C32C9-88F5-4846-9638-A53A3526FFBD}"/>
              </a:ext>
            </a:extLst>
          </p:cNvPr>
          <p:cNvSpPr>
            <a:spLocks noGrp="1"/>
          </p:cNvSpPr>
          <p:nvPr>
            <p:ph type="title"/>
          </p:nvPr>
        </p:nvSpPr>
        <p:spPr/>
        <p:txBody>
          <a:bodyPr/>
          <a:lstStyle/>
          <a:p>
            <a:r>
              <a:rPr lang="en-US" dirty="0"/>
              <a:t>Pin connection of sensor </a:t>
            </a:r>
            <a:endParaRPr lang="en-IN" dirty="0"/>
          </a:p>
        </p:txBody>
      </p:sp>
      <p:pic>
        <p:nvPicPr>
          <p:cNvPr id="3076" name="Picture 4" descr="Interfacing Soil Moisture Sensor With Arduino UNO">
            <a:extLst>
              <a:ext uri="{FF2B5EF4-FFF2-40B4-BE49-F238E27FC236}">
                <a16:creationId xmlns:a16="http://schemas.microsoft.com/office/drawing/2014/main" id="{45527E1A-46ED-468A-93AA-93C712EC60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93678" y="2093976"/>
            <a:ext cx="5672529"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217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F297B-193B-4A05-BBBD-BC82492A4D27}"/>
              </a:ext>
            </a:extLst>
          </p:cNvPr>
          <p:cNvSpPr>
            <a:spLocks noGrp="1"/>
          </p:cNvSpPr>
          <p:nvPr>
            <p:ph type="title"/>
          </p:nvPr>
        </p:nvSpPr>
        <p:spPr>
          <a:xfrm>
            <a:off x="1069848" y="0"/>
            <a:ext cx="10058400" cy="1609344"/>
          </a:xfrm>
        </p:spPr>
        <p:txBody>
          <a:bodyPr/>
          <a:lstStyle/>
          <a:p>
            <a:r>
              <a:rPr lang="en-US" i="0" dirty="0">
                <a:effectLst/>
                <a:ea typeface="Verdana" panose="020B0604030504040204" pitchFamily="34" charset="0"/>
              </a:rPr>
              <a:t>Humidity </a:t>
            </a:r>
            <a:r>
              <a:rPr lang="en-US" i="0" dirty="0">
                <a:solidFill>
                  <a:schemeClr val="tx1"/>
                </a:solidFill>
                <a:effectLst/>
                <a:ea typeface="Verdana" panose="020B0604030504040204" pitchFamily="34" charset="0"/>
              </a:rPr>
              <a:t>Sensor (DHT22</a:t>
            </a:r>
            <a:r>
              <a:rPr lang="en-US" i="0" dirty="0">
                <a:effectLst/>
                <a:ea typeface="Verdana" panose="020B0604030504040204" pitchFamily="34" charset="0"/>
              </a:rPr>
              <a:t>)</a:t>
            </a:r>
            <a:endParaRPr lang="en-IN" dirty="0"/>
          </a:p>
        </p:txBody>
      </p:sp>
      <p:sp>
        <p:nvSpPr>
          <p:cNvPr id="3" name="Content Placeholder 2">
            <a:extLst>
              <a:ext uri="{FF2B5EF4-FFF2-40B4-BE49-F238E27FC236}">
                <a16:creationId xmlns:a16="http://schemas.microsoft.com/office/drawing/2014/main" id="{84370580-6DDC-44E4-ACD7-17E6E8754CF1}"/>
              </a:ext>
            </a:extLst>
          </p:cNvPr>
          <p:cNvSpPr>
            <a:spLocks noGrp="1"/>
          </p:cNvSpPr>
          <p:nvPr>
            <p:ph idx="1"/>
          </p:nvPr>
        </p:nvSpPr>
        <p:spPr>
          <a:xfrm>
            <a:off x="1069848" y="1471703"/>
            <a:ext cx="10058400" cy="1199308"/>
          </a:xfrm>
        </p:spPr>
        <p:txBody>
          <a:bodyPr>
            <a:normAutofit/>
          </a:bodyPr>
          <a:lstStyle/>
          <a:p>
            <a:pPr algn="just"/>
            <a:r>
              <a:rPr lang="en-US" b="0" i="0" dirty="0">
                <a:effectLst/>
                <a:ea typeface="Verdana" panose="020B0604030504040204" pitchFamily="34" charset="0"/>
              </a:rPr>
              <a:t>The DHT-22 (also named as AM2302) is a digital-output, relative humidity, and temperature sensor. It uses a capacitive humidity sensor and a thermistor to measure the surrounding air, and sends a digital signal on the data pin.</a:t>
            </a:r>
          </a:p>
          <a:p>
            <a:pPr algn="just"/>
            <a:endParaRPr lang="en-IN" dirty="0">
              <a:ea typeface="Verdana" panose="020B0604030504040204" pitchFamily="34" charset="0"/>
            </a:endParaRPr>
          </a:p>
        </p:txBody>
      </p:sp>
      <p:pic>
        <p:nvPicPr>
          <p:cNvPr id="5" name="Picture 4">
            <a:extLst>
              <a:ext uri="{FF2B5EF4-FFF2-40B4-BE49-F238E27FC236}">
                <a16:creationId xmlns:a16="http://schemas.microsoft.com/office/drawing/2014/main" id="{E463D5F9-2C4D-469E-BEED-8A237945EACF}"/>
              </a:ext>
            </a:extLst>
          </p:cNvPr>
          <p:cNvPicPr>
            <a:picLocks noChangeAspect="1"/>
          </p:cNvPicPr>
          <p:nvPr/>
        </p:nvPicPr>
        <p:blipFill>
          <a:blip r:embed="rId2"/>
          <a:stretch>
            <a:fillRect/>
          </a:stretch>
        </p:blipFill>
        <p:spPr>
          <a:xfrm>
            <a:off x="1510003" y="2671011"/>
            <a:ext cx="3386850" cy="2592990"/>
          </a:xfrm>
          <a:prstGeom prst="rect">
            <a:avLst/>
          </a:prstGeom>
        </p:spPr>
      </p:pic>
      <p:sp>
        <p:nvSpPr>
          <p:cNvPr id="7" name="TextBox 6">
            <a:extLst>
              <a:ext uri="{FF2B5EF4-FFF2-40B4-BE49-F238E27FC236}">
                <a16:creationId xmlns:a16="http://schemas.microsoft.com/office/drawing/2014/main" id="{55141274-416D-4697-B83E-D234C3F18A12}"/>
              </a:ext>
            </a:extLst>
          </p:cNvPr>
          <p:cNvSpPr txBox="1"/>
          <p:nvPr/>
        </p:nvSpPr>
        <p:spPr>
          <a:xfrm>
            <a:off x="1293434" y="5092727"/>
            <a:ext cx="5435266" cy="1631216"/>
          </a:xfrm>
          <a:prstGeom prst="rect">
            <a:avLst/>
          </a:prstGeom>
          <a:noFill/>
        </p:spPr>
        <p:txBody>
          <a:bodyPr wrap="square">
            <a:spAutoFit/>
          </a:bodyPr>
          <a:lstStyle/>
          <a:p>
            <a:pPr algn="l"/>
            <a:r>
              <a:rPr lang="en-IN" sz="2000" b="1" i="0" dirty="0">
                <a:solidFill>
                  <a:srgbClr val="666666"/>
                </a:solidFill>
                <a:effectLst/>
              </a:rPr>
              <a:t>Technical Details</a:t>
            </a:r>
          </a:p>
          <a:p>
            <a:pPr algn="l">
              <a:buFont typeface="Arial" panose="020B0604020202020204" pitchFamily="34" charset="0"/>
              <a:buChar char="•"/>
            </a:pPr>
            <a:r>
              <a:rPr lang="en-IN" sz="2000" b="0" i="0" dirty="0">
                <a:solidFill>
                  <a:srgbClr val="000000"/>
                </a:solidFill>
                <a:effectLst/>
              </a:rPr>
              <a:t>Power − 3-5V</a:t>
            </a:r>
          </a:p>
          <a:p>
            <a:pPr algn="l">
              <a:buFont typeface="Arial" panose="020B0604020202020204" pitchFamily="34" charset="0"/>
              <a:buChar char="•"/>
            </a:pPr>
            <a:r>
              <a:rPr lang="en-IN" sz="2000" b="0" i="0" dirty="0">
                <a:solidFill>
                  <a:srgbClr val="000000"/>
                </a:solidFill>
                <a:effectLst/>
              </a:rPr>
              <a:t>Max Current − 2.5mA</a:t>
            </a:r>
          </a:p>
          <a:p>
            <a:pPr algn="l">
              <a:buFont typeface="Arial" panose="020B0604020202020204" pitchFamily="34" charset="0"/>
              <a:buChar char="•"/>
            </a:pPr>
            <a:r>
              <a:rPr lang="en-IN" sz="2000" b="0" i="0" dirty="0">
                <a:solidFill>
                  <a:srgbClr val="000000"/>
                </a:solidFill>
                <a:effectLst/>
              </a:rPr>
              <a:t>Humidity − 0-100%, 2-5% accuracy</a:t>
            </a:r>
          </a:p>
          <a:p>
            <a:pPr algn="l">
              <a:buFont typeface="Arial" panose="020B0604020202020204" pitchFamily="34" charset="0"/>
              <a:buChar char="•"/>
            </a:pPr>
            <a:r>
              <a:rPr lang="en-IN" sz="2000" b="0" i="0" dirty="0">
                <a:solidFill>
                  <a:srgbClr val="000000"/>
                </a:solidFill>
                <a:effectLst/>
              </a:rPr>
              <a:t>Temperature − 40 to 80°C, ±0.5°C accuracy</a:t>
            </a:r>
          </a:p>
        </p:txBody>
      </p:sp>
      <p:pic>
        <p:nvPicPr>
          <p:cNvPr id="9" name="Picture 8">
            <a:extLst>
              <a:ext uri="{FF2B5EF4-FFF2-40B4-BE49-F238E27FC236}">
                <a16:creationId xmlns:a16="http://schemas.microsoft.com/office/drawing/2014/main" id="{921A5768-8634-4939-AEA7-E7313DE19CD1}"/>
              </a:ext>
            </a:extLst>
          </p:cNvPr>
          <p:cNvPicPr>
            <a:picLocks noChangeAspect="1"/>
          </p:cNvPicPr>
          <p:nvPr/>
        </p:nvPicPr>
        <p:blipFill>
          <a:blip r:embed="rId3"/>
          <a:stretch>
            <a:fillRect/>
          </a:stretch>
        </p:blipFill>
        <p:spPr>
          <a:xfrm>
            <a:off x="6261575" y="2584589"/>
            <a:ext cx="4420422" cy="3263588"/>
          </a:xfrm>
          <a:prstGeom prst="rect">
            <a:avLst/>
          </a:prstGeom>
        </p:spPr>
      </p:pic>
    </p:spTree>
    <p:extLst>
      <p:ext uri="{BB962C8B-B14F-4D97-AF65-F5344CB8AC3E}">
        <p14:creationId xmlns:p14="http://schemas.microsoft.com/office/powerpoint/2010/main" val="165511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39F0B-9EE6-D7B2-942A-A748E5C86F81}"/>
              </a:ext>
            </a:extLst>
          </p:cNvPr>
          <p:cNvSpPr>
            <a:spLocks noGrp="1"/>
          </p:cNvSpPr>
          <p:nvPr>
            <p:ph type="title"/>
          </p:nvPr>
        </p:nvSpPr>
        <p:spPr>
          <a:xfrm>
            <a:off x="1066800" y="0"/>
            <a:ext cx="10058400" cy="1609344"/>
          </a:xfrm>
        </p:spPr>
        <p:txBody>
          <a:bodyPr/>
          <a:lstStyle/>
          <a:p>
            <a:r>
              <a:rPr lang="en-IN" sz="5400" dirty="0">
                <a:effectLst/>
                <a:ea typeface="Calibri" panose="020F0502020204030204" pitchFamily="34" charset="0"/>
                <a:cs typeface="Times New Roman" panose="02020603050405020304" pitchFamily="18" charset="0"/>
              </a:rPr>
              <a:t>Installing ESP32CAM Library</a:t>
            </a:r>
            <a:endParaRPr lang="en-IN" dirty="0"/>
          </a:p>
        </p:txBody>
      </p:sp>
      <p:sp>
        <p:nvSpPr>
          <p:cNvPr id="8" name="TextBox 7">
            <a:extLst>
              <a:ext uri="{FF2B5EF4-FFF2-40B4-BE49-F238E27FC236}">
                <a16:creationId xmlns:a16="http://schemas.microsoft.com/office/drawing/2014/main" id="{76D123C2-08CD-2DD6-6932-343FDBDF9B4A}"/>
              </a:ext>
            </a:extLst>
          </p:cNvPr>
          <p:cNvSpPr txBox="1"/>
          <p:nvPr/>
        </p:nvSpPr>
        <p:spPr>
          <a:xfrm>
            <a:off x="893344" y="1690062"/>
            <a:ext cx="10058400" cy="3170099"/>
          </a:xfrm>
          <a:prstGeom prst="rect">
            <a:avLst/>
          </a:prstGeom>
          <a:noFill/>
        </p:spPr>
        <p:txBody>
          <a:bodyPr wrap="square">
            <a:spAutoFit/>
          </a:bodyPr>
          <a:lstStyle/>
          <a:p>
            <a:pPr marL="457200" algn="just">
              <a:spcAft>
                <a:spcPts val="800"/>
              </a:spcAft>
            </a:pPr>
            <a:r>
              <a:rPr lang="en-IN" sz="2000" dirty="0">
                <a:effectLst/>
                <a:ea typeface="Calibri" panose="020F0502020204030204" pitchFamily="34" charset="0"/>
                <a:cs typeface="Times New Roman" panose="02020603050405020304" pitchFamily="18" charset="0"/>
              </a:rPr>
              <a:t>Here we will not use the general ESP webserver example rather another streaming process. Therefore, we need to add another ESPCAM library. The esp32cam library provides an object-oriented API to use OV2640 camera on ESP32 microcontroller. It is a wrapper of esp32-camera library.</a:t>
            </a:r>
          </a:p>
          <a:p>
            <a:pPr algn="just">
              <a:spcAft>
                <a:spcPts val="800"/>
              </a:spcAft>
            </a:pPr>
            <a:r>
              <a:rPr lang="en-IN" sz="2000" dirty="0">
                <a:effectLst/>
                <a:ea typeface="Calibri" panose="020F0502020204030204" pitchFamily="34" charset="0"/>
                <a:cs typeface="Times New Roman" panose="02020603050405020304" pitchFamily="18" charset="0"/>
              </a:rPr>
              <a:t> </a:t>
            </a:r>
          </a:p>
          <a:p>
            <a:pPr marL="342900" lvl="0" indent="-342900" algn="just">
              <a:spcAft>
                <a:spcPts val="800"/>
              </a:spcAft>
              <a:buFont typeface="Symbol" panose="05050102010706020507" pitchFamily="18" charset="2"/>
              <a:buChar char=""/>
            </a:pPr>
            <a:r>
              <a:rPr lang="en-IN" sz="2000" dirty="0">
                <a:effectLst/>
                <a:ea typeface="Calibri" panose="020F0502020204030204" pitchFamily="34" charset="0"/>
                <a:cs typeface="Times New Roman" panose="02020603050405020304" pitchFamily="18" charset="0"/>
              </a:rPr>
              <a:t>Once downloaded add this zip library to Arduino </a:t>
            </a:r>
            <a:r>
              <a:rPr lang="en-IN" sz="2000" dirty="0" err="1">
                <a:effectLst/>
                <a:ea typeface="Calibri" panose="020F0502020204030204" pitchFamily="34" charset="0"/>
                <a:cs typeface="Times New Roman" panose="02020603050405020304" pitchFamily="18" charset="0"/>
              </a:rPr>
              <a:t>Libray</a:t>
            </a:r>
            <a:r>
              <a:rPr lang="en-IN" sz="2000" dirty="0">
                <a:effectLst/>
                <a:ea typeface="Calibri" panose="020F0502020204030204" pitchFamily="34" charset="0"/>
                <a:cs typeface="Times New Roman" panose="02020603050405020304" pitchFamily="18" charset="0"/>
              </a:rPr>
              <a:t> Folder. To do so follow the following steps:</a:t>
            </a:r>
          </a:p>
          <a:p>
            <a:pPr marL="342900" lvl="0" indent="-342900" algn="just">
              <a:spcAft>
                <a:spcPts val="800"/>
              </a:spcAft>
              <a:buFont typeface="Symbol" panose="05050102010706020507" pitchFamily="18" charset="2"/>
              <a:buChar char=""/>
            </a:pPr>
            <a:r>
              <a:rPr lang="en-IN" sz="2000" dirty="0">
                <a:effectLst/>
                <a:ea typeface="Calibri" panose="020F0502020204030204" pitchFamily="34" charset="0"/>
                <a:cs typeface="Times New Roman" panose="02020603050405020304" pitchFamily="18" charset="0"/>
              </a:rPr>
              <a:t>Open Arduino -&gt; Sketch -&gt; Include Library -&gt; Add .ZIP Library… -&gt; Navigate to downloaded zip file -&gt; add</a:t>
            </a:r>
          </a:p>
        </p:txBody>
      </p:sp>
    </p:spTree>
    <p:extLst>
      <p:ext uri="{BB962C8B-B14F-4D97-AF65-F5344CB8AC3E}">
        <p14:creationId xmlns:p14="http://schemas.microsoft.com/office/powerpoint/2010/main" val="807476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2765-07CD-4A7D-B914-EA06AD6A2A95}"/>
              </a:ext>
            </a:extLst>
          </p:cNvPr>
          <p:cNvSpPr>
            <a:spLocks noGrp="1"/>
          </p:cNvSpPr>
          <p:nvPr>
            <p:ph type="title"/>
          </p:nvPr>
        </p:nvSpPr>
        <p:spPr/>
        <p:txBody>
          <a:bodyPr/>
          <a:lstStyle/>
          <a:p>
            <a:r>
              <a:rPr lang="en-IN" dirty="0"/>
              <a:t>Introduction </a:t>
            </a:r>
          </a:p>
        </p:txBody>
      </p:sp>
      <p:sp>
        <p:nvSpPr>
          <p:cNvPr id="3" name="Content Placeholder 2">
            <a:extLst>
              <a:ext uri="{FF2B5EF4-FFF2-40B4-BE49-F238E27FC236}">
                <a16:creationId xmlns:a16="http://schemas.microsoft.com/office/drawing/2014/main" id="{358CAEC2-DFD2-4BB7-B5E2-AFBCF5CF6C1C}"/>
              </a:ext>
            </a:extLst>
          </p:cNvPr>
          <p:cNvSpPr>
            <a:spLocks noGrp="1"/>
          </p:cNvSpPr>
          <p:nvPr>
            <p:ph idx="1"/>
          </p:nvPr>
        </p:nvSpPr>
        <p:spPr/>
        <p:txBody>
          <a:bodyPr>
            <a:normAutofit/>
          </a:bodyPr>
          <a:lstStyle/>
          <a:p>
            <a:pPr algn="just"/>
            <a:r>
              <a:rPr lang="en-US" dirty="0"/>
              <a:t>Agriculture is a major occupation in India. Some of the major problems in the Indian agriculture are, rising of input costs, lack of skilled </a:t>
            </a:r>
            <a:r>
              <a:rPr lang="en-US" dirty="0" err="1"/>
              <a:t>labours</a:t>
            </a:r>
            <a:r>
              <a:rPr lang="en-US" dirty="0"/>
              <a:t>, scarcity of water resources and crop monitoring. </a:t>
            </a:r>
          </a:p>
          <a:p>
            <a:pPr algn="just"/>
            <a:r>
              <a:rPr lang="en-US" dirty="0"/>
              <a:t>To overcome these problems, the automation technology was used in agriculture. </a:t>
            </a:r>
          </a:p>
          <a:p>
            <a:pPr algn="just"/>
            <a:r>
              <a:rPr lang="en-US" dirty="0"/>
              <a:t>The automation in agriculture could help farmers to reduce their efforts. The IoT plays a vital role in various fields such as industrial, medical, automobiles etc., The IoT technology is gradually increasing its productivity in agricultural field. </a:t>
            </a:r>
          </a:p>
          <a:p>
            <a:pPr algn="just"/>
            <a:r>
              <a:rPr lang="en-US" dirty="0"/>
              <a:t>The IoT technology is being developed for irrigation system, soil health monitoring, environment monitoring, etc., All of these functions have not yet performed using a single IoT platform. </a:t>
            </a:r>
          </a:p>
        </p:txBody>
      </p:sp>
    </p:spTree>
    <p:extLst>
      <p:ext uri="{BB962C8B-B14F-4D97-AF65-F5344CB8AC3E}">
        <p14:creationId xmlns:p14="http://schemas.microsoft.com/office/powerpoint/2010/main" val="379047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53A0-208F-4AFB-FD2C-12342C54E576}"/>
              </a:ext>
            </a:extLst>
          </p:cNvPr>
          <p:cNvSpPr>
            <a:spLocks noGrp="1"/>
          </p:cNvSpPr>
          <p:nvPr>
            <p:ph type="title"/>
          </p:nvPr>
        </p:nvSpPr>
        <p:spPr>
          <a:xfrm>
            <a:off x="1066800" y="0"/>
            <a:ext cx="10058400" cy="1609344"/>
          </a:xfrm>
        </p:spPr>
        <p:txBody>
          <a:bodyPr>
            <a:normAutofit/>
          </a:bodyPr>
          <a:lstStyle/>
          <a:p>
            <a:r>
              <a:rPr lang="en-IN" sz="5400" dirty="0">
                <a:effectLst/>
                <a:ea typeface="Calibri" panose="020F0502020204030204" pitchFamily="34" charset="0"/>
                <a:cs typeface="Times New Roman" panose="02020603050405020304" pitchFamily="18" charset="0"/>
              </a:rPr>
              <a:t>Source Code/Program for ESP32 CAM Module</a:t>
            </a:r>
            <a:endParaRPr lang="en-IN" dirty="0"/>
          </a:p>
        </p:txBody>
      </p:sp>
      <p:sp>
        <p:nvSpPr>
          <p:cNvPr id="5" name="TextBox 4">
            <a:extLst>
              <a:ext uri="{FF2B5EF4-FFF2-40B4-BE49-F238E27FC236}">
                <a16:creationId xmlns:a16="http://schemas.microsoft.com/office/drawing/2014/main" id="{C6B7004F-0D59-0EFB-9EAB-05235F7A1CD4}"/>
              </a:ext>
            </a:extLst>
          </p:cNvPr>
          <p:cNvSpPr txBox="1"/>
          <p:nvPr/>
        </p:nvSpPr>
        <p:spPr>
          <a:xfrm>
            <a:off x="914401" y="1609344"/>
            <a:ext cx="10326100" cy="4811574"/>
          </a:xfrm>
          <a:prstGeom prst="rect">
            <a:avLst/>
          </a:prstGeom>
          <a:noFill/>
        </p:spPr>
        <p:txBody>
          <a:bodyPr wrap="square">
            <a:spAutoFit/>
          </a:bodyPr>
          <a:lstStyle/>
          <a:p>
            <a:pPr marL="342900" lvl="0" indent="-342900" algn="just">
              <a:spcAft>
                <a:spcPts val="800"/>
              </a:spcAft>
              <a:buFont typeface="Symbol" panose="05050102010706020507" pitchFamily="18" charset="2"/>
              <a:buChar char=""/>
            </a:pPr>
            <a:r>
              <a:rPr lang="en-IN" sz="2000" dirty="0">
                <a:effectLst/>
                <a:ea typeface="Calibri" panose="020F0502020204030204" pitchFamily="34" charset="0"/>
                <a:cs typeface="Times New Roman" panose="02020603050405020304" pitchFamily="18" charset="0"/>
              </a:rPr>
              <a:t>Here is a source code for Object Detection &amp; Identification with ESP32 Camera &amp; OpenCV.</a:t>
            </a:r>
          </a:p>
          <a:p>
            <a:pPr marL="342900" lvl="0" indent="-342900" algn="just">
              <a:spcAft>
                <a:spcPts val="800"/>
              </a:spcAft>
              <a:buFont typeface="Symbol" panose="05050102010706020507" pitchFamily="18" charset="2"/>
              <a:buChar char=""/>
            </a:pPr>
            <a:r>
              <a:rPr lang="en-IN" sz="2000" dirty="0">
                <a:effectLst/>
                <a:ea typeface="Calibri" panose="020F0502020204030204" pitchFamily="34" charset="0"/>
                <a:cs typeface="Times New Roman" panose="02020603050405020304" pitchFamily="18" charset="0"/>
              </a:rPr>
              <a:t>Write the code according to compiler and execute the program </a:t>
            </a:r>
          </a:p>
          <a:p>
            <a:pPr marL="342900" lvl="0" indent="-342900" algn="just">
              <a:spcAft>
                <a:spcPts val="800"/>
              </a:spcAft>
              <a:buFont typeface="Symbol" panose="05050102010706020507" pitchFamily="18" charset="2"/>
              <a:buChar char=""/>
            </a:pPr>
            <a:r>
              <a:rPr lang="en-IN" sz="2000" dirty="0">
                <a:effectLst/>
                <a:ea typeface="Calibri" panose="020F0502020204030204" pitchFamily="34" charset="0"/>
                <a:cs typeface="Times New Roman" panose="02020603050405020304" pitchFamily="18" charset="0"/>
              </a:rPr>
              <a:t>Before Uploading the code you have to make a small change to the code. Change the SSID and password variable and in accordance with your </a:t>
            </a:r>
            <a:r>
              <a:rPr lang="en-IN" sz="2000" dirty="0" err="1">
                <a:effectLst/>
                <a:ea typeface="Calibri" panose="020F0502020204030204" pitchFamily="34" charset="0"/>
                <a:cs typeface="Times New Roman" panose="02020603050405020304" pitchFamily="18" charset="0"/>
              </a:rPr>
              <a:t>WiFi</a:t>
            </a:r>
            <a:r>
              <a:rPr lang="en-IN" sz="2000" dirty="0">
                <a:effectLst/>
                <a:ea typeface="Calibri" panose="020F0502020204030204" pitchFamily="34" charset="0"/>
                <a:cs typeface="Times New Roman" panose="02020603050405020304" pitchFamily="18" charset="0"/>
              </a:rPr>
              <a:t> network.</a:t>
            </a:r>
          </a:p>
          <a:p>
            <a:pPr marL="342900" lvl="0" indent="-342900" algn="just">
              <a:spcAft>
                <a:spcPts val="800"/>
              </a:spcAft>
              <a:buFont typeface="Symbol" panose="05050102010706020507" pitchFamily="18" charset="2"/>
              <a:buChar char=""/>
            </a:pPr>
            <a:r>
              <a:rPr lang="en-IN" sz="2000" dirty="0">
                <a:effectLst/>
                <a:ea typeface="Calibri" panose="020F0502020204030204" pitchFamily="34" charset="0"/>
                <a:cs typeface="Times New Roman" panose="02020603050405020304" pitchFamily="18" charset="0"/>
              </a:rPr>
              <a:t>Now compile and upload it to the ESP32 CAM Board. But during uploading, you have to follow few steps every time.</a:t>
            </a:r>
          </a:p>
          <a:p>
            <a:pPr marL="342900" lvl="0" indent="-342900" algn="just">
              <a:spcAft>
                <a:spcPts val="800"/>
              </a:spcAft>
              <a:buFont typeface="Symbol" panose="05050102010706020507" pitchFamily="18" charset="2"/>
              <a:buChar char=""/>
            </a:pPr>
            <a:r>
              <a:rPr lang="en-IN" sz="2000" dirty="0">
                <a:effectLst/>
                <a:ea typeface="Calibri" panose="020F0502020204030204" pitchFamily="34" charset="0"/>
                <a:cs typeface="Times New Roman" panose="02020603050405020304" pitchFamily="18" charset="0"/>
              </a:rPr>
              <a:t>Make sure the IO0 pin is shorted with the ground when you have pressed the upload button.</a:t>
            </a:r>
          </a:p>
          <a:p>
            <a:pPr marL="342900" lvl="0" indent="-342900" algn="just">
              <a:spcAft>
                <a:spcPts val="800"/>
              </a:spcAft>
              <a:buFont typeface="Symbol" panose="05050102010706020507" pitchFamily="18" charset="2"/>
              <a:buChar char=""/>
            </a:pPr>
            <a:r>
              <a:rPr lang="en-IN" sz="2000" dirty="0">
                <a:effectLst/>
                <a:ea typeface="Calibri" panose="020F0502020204030204" pitchFamily="34" charset="0"/>
                <a:cs typeface="Times New Roman" panose="02020603050405020304" pitchFamily="18" charset="0"/>
              </a:rPr>
              <a:t>If you see the dots and dashes while uploading press the reset button immediately</a:t>
            </a:r>
          </a:p>
          <a:p>
            <a:pPr marL="342900" lvl="0" indent="-342900" algn="just">
              <a:spcAft>
                <a:spcPts val="800"/>
              </a:spcAft>
              <a:buFont typeface="Symbol" panose="05050102010706020507" pitchFamily="18" charset="2"/>
              <a:buChar char=""/>
            </a:pPr>
            <a:r>
              <a:rPr lang="en-IN" sz="2000" dirty="0">
                <a:effectLst/>
                <a:ea typeface="Calibri" panose="020F0502020204030204" pitchFamily="34" charset="0"/>
                <a:cs typeface="Times New Roman" panose="02020603050405020304" pitchFamily="18" charset="0"/>
              </a:rPr>
              <a:t>Once the code is uploaded, remove the I01 pin shorting with Ground and press the reset button once again.</a:t>
            </a:r>
          </a:p>
          <a:p>
            <a:pPr marL="342900" lvl="0" indent="-342900" algn="just">
              <a:spcAft>
                <a:spcPts val="800"/>
              </a:spcAft>
              <a:buFont typeface="Symbol" panose="05050102010706020507" pitchFamily="18" charset="2"/>
              <a:buChar char=""/>
            </a:pPr>
            <a:r>
              <a:rPr lang="en-IN" sz="2000" dirty="0">
                <a:effectLst/>
                <a:ea typeface="Calibri" panose="020F0502020204030204" pitchFamily="34" charset="0"/>
                <a:cs typeface="Times New Roman" panose="02020603050405020304" pitchFamily="18" charset="0"/>
              </a:rPr>
              <a:t>If the output is the Serial monitor is still not there then press the reset button again.</a:t>
            </a:r>
          </a:p>
        </p:txBody>
      </p:sp>
    </p:spTree>
    <p:extLst>
      <p:ext uri="{BB962C8B-B14F-4D97-AF65-F5344CB8AC3E}">
        <p14:creationId xmlns:p14="http://schemas.microsoft.com/office/powerpoint/2010/main" val="3199305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52BE9-AB26-4A07-FF5F-DB39B6D620AC}"/>
              </a:ext>
            </a:extLst>
          </p:cNvPr>
          <p:cNvSpPr>
            <a:spLocks noGrp="1"/>
          </p:cNvSpPr>
          <p:nvPr>
            <p:ph type="title"/>
          </p:nvPr>
        </p:nvSpPr>
        <p:spPr>
          <a:xfrm>
            <a:off x="1069848" y="0"/>
            <a:ext cx="10058400" cy="1609344"/>
          </a:xfrm>
        </p:spPr>
        <p:txBody>
          <a:bodyPr/>
          <a:lstStyle/>
          <a:p>
            <a:r>
              <a:rPr lang="en-IN" sz="5400" dirty="0">
                <a:effectLst/>
                <a:ea typeface="Calibri" panose="020F0502020204030204" pitchFamily="34" charset="0"/>
                <a:cs typeface="Times New Roman" panose="02020603050405020304" pitchFamily="18" charset="0"/>
              </a:rPr>
              <a:t>Python Library Installation</a:t>
            </a:r>
            <a:endParaRPr lang="en-IN" dirty="0"/>
          </a:p>
        </p:txBody>
      </p:sp>
      <p:sp>
        <p:nvSpPr>
          <p:cNvPr id="5" name="TextBox 4">
            <a:extLst>
              <a:ext uri="{FF2B5EF4-FFF2-40B4-BE49-F238E27FC236}">
                <a16:creationId xmlns:a16="http://schemas.microsoft.com/office/drawing/2014/main" id="{89472F3A-C324-855C-1A97-924B9BEB3957}"/>
              </a:ext>
            </a:extLst>
          </p:cNvPr>
          <p:cNvSpPr txBox="1"/>
          <p:nvPr/>
        </p:nvSpPr>
        <p:spPr>
          <a:xfrm>
            <a:off x="1066800" y="1609344"/>
            <a:ext cx="10058399" cy="4708981"/>
          </a:xfrm>
          <a:prstGeom prst="rect">
            <a:avLst/>
          </a:prstGeom>
          <a:noFill/>
        </p:spPr>
        <p:txBody>
          <a:bodyPr wrap="square">
            <a:spAutoFit/>
          </a:bodyPr>
          <a:lstStyle/>
          <a:p>
            <a:pPr marL="342900" lvl="0" indent="-342900" algn="just">
              <a:spcAft>
                <a:spcPts val="800"/>
              </a:spcAft>
              <a:buFont typeface="Symbol" panose="05050102010706020507" pitchFamily="18" charset="2"/>
              <a:buChar char=""/>
            </a:pPr>
            <a:r>
              <a:rPr lang="en-IN" sz="2000" dirty="0">
                <a:effectLst/>
                <a:ea typeface="Calibri" panose="020F0502020204030204" pitchFamily="34" charset="0"/>
                <a:cs typeface="Times New Roman" panose="02020603050405020304" pitchFamily="18" charset="0"/>
              </a:rPr>
              <a:t>For the live stream of video to be visible on our computer we need to write a Python script that will enable us to retrieve the frames of the video.</a:t>
            </a:r>
          </a:p>
          <a:p>
            <a:pPr marL="342900" lvl="0" indent="-342900" algn="just">
              <a:spcAft>
                <a:spcPts val="800"/>
              </a:spcAft>
              <a:buFont typeface="Symbol" panose="05050102010706020507" pitchFamily="18" charset="2"/>
              <a:buChar char=""/>
            </a:pPr>
            <a:r>
              <a:rPr lang="en-IN" sz="2000" dirty="0">
                <a:effectLst/>
                <a:ea typeface="Calibri" panose="020F0502020204030204" pitchFamily="34" charset="0"/>
                <a:cs typeface="Times New Roman" panose="02020603050405020304" pitchFamily="18" charset="0"/>
              </a:rPr>
              <a:t>Open Python </a:t>
            </a:r>
          </a:p>
          <a:p>
            <a:pPr marL="342900" lvl="0" indent="-342900" algn="just">
              <a:spcAft>
                <a:spcPts val="800"/>
              </a:spcAft>
              <a:buFont typeface="Symbol" panose="05050102010706020507" pitchFamily="18" charset="2"/>
              <a:buChar char=""/>
            </a:pPr>
            <a:r>
              <a:rPr lang="en-IN" sz="2000" dirty="0">
                <a:effectLst/>
                <a:ea typeface="Calibri" panose="020F0502020204030204" pitchFamily="34" charset="0"/>
                <a:cs typeface="Times New Roman" panose="02020603050405020304" pitchFamily="18" charset="0"/>
              </a:rPr>
              <a:t>Then Go to the command prompt and install NumPy, OpenCV and </a:t>
            </a:r>
            <a:r>
              <a:rPr lang="en-IN" sz="2000" dirty="0" err="1">
                <a:effectLst/>
                <a:ea typeface="Calibri" panose="020F0502020204030204" pitchFamily="34" charset="0"/>
                <a:cs typeface="Times New Roman" panose="02020603050405020304" pitchFamily="18" charset="0"/>
              </a:rPr>
              <a:t>cvlib</a:t>
            </a:r>
            <a:r>
              <a:rPr lang="en-IN" sz="2000" dirty="0">
                <a:effectLst/>
                <a:ea typeface="Calibri" panose="020F0502020204030204" pitchFamily="34" charset="0"/>
                <a:cs typeface="Times New Roman" panose="02020603050405020304" pitchFamily="18" charset="0"/>
              </a:rPr>
              <a:t> libraries.</a:t>
            </a:r>
          </a:p>
          <a:p>
            <a:pPr marL="742950" lvl="1" indent="-285750" algn="just">
              <a:spcAft>
                <a:spcPts val="800"/>
              </a:spcAft>
              <a:buFont typeface="Courier New" panose="02070309020205020404" pitchFamily="49" charset="0"/>
              <a:buChar char="o"/>
            </a:pPr>
            <a:r>
              <a:rPr lang="en-IN" sz="2000" dirty="0">
                <a:effectLst/>
                <a:ea typeface="Calibri" panose="020F0502020204030204" pitchFamily="34" charset="0"/>
                <a:cs typeface="Times New Roman" panose="02020603050405020304" pitchFamily="18" charset="0"/>
              </a:rPr>
              <a:t>type: pip install </a:t>
            </a:r>
            <a:r>
              <a:rPr lang="en-IN" sz="2000" dirty="0" err="1">
                <a:effectLst/>
                <a:ea typeface="Calibri" panose="020F0502020204030204" pitchFamily="34" charset="0"/>
                <a:cs typeface="Times New Roman" panose="02020603050405020304" pitchFamily="18" charset="0"/>
              </a:rPr>
              <a:t>numpy</a:t>
            </a:r>
            <a:r>
              <a:rPr lang="en-IN" sz="2000" dirty="0">
                <a:effectLst/>
                <a:ea typeface="Calibri" panose="020F0502020204030204" pitchFamily="34" charset="0"/>
                <a:cs typeface="Times New Roman" panose="02020603050405020304" pitchFamily="18" charset="0"/>
              </a:rPr>
              <a:t> and press enter. After the installation is done.</a:t>
            </a:r>
          </a:p>
          <a:p>
            <a:pPr marL="742950" lvl="1" indent="-285750" algn="just">
              <a:spcAft>
                <a:spcPts val="800"/>
              </a:spcAft>
              <a:buFont typeface="Courier New" panose="02070309020205020404" pitchFamily="49" charset="0"/>
              <a:buChar char="o"/>
            </a:pPr>
            <a:r>
              <a:rPr lang="en-IN" sz="2000" dirty="0">
                <a:effectLst/>
                <a:ea typeface="Calibri" panose="020F0502020204030204" pitchFamily="34" charset="0"/>
                <a:cs typeface="Times New Roman" panose="02020603050405020304" pitchFamily="18" charset="0"/>
              </a:rPr>
              <a:t>type: pip install </a:t>
            </a:r>
            <a:r>
              <a:rPr lang="en-IN" sz="2000" dirty="0" err="1">
                <a:effectLst/>
                <a:ea typeface="Calibri" panose="020F0502020204030204" pitchFamily="34" charset="0"/>
                <a:cs typeface="Times New Roman" panose="02020603050405020304" pitchFamily="18" charset="0"/>
              </a:rPr>
              <a:t>opencv</a:t>
            </a:r>
            <a:r>
              <a:rPr lang="en-IN" sz="2000" dirty="0">
                <a:effectLst/>
                <a:ea typeface="Calibri" panose="020F0502020204030204" pitchFamily="34" charset="0"/>
                <a:cs typeface="Times New Roman" panose="02020603050405020304" pitchFamily="18" charset="0"/>
              </a:rPr>
              <a:t>-python and press enter.</a:t>
            </a:r>
          </a:p>
          <a:p>
            <a:pPr marL="742950" lvl="1" indent="-285750" algn="just">
              <a:spcAft>
                <a:spcPts val="800"/>
              </a:spcAft>
              <a:buFont typeface="Courier New" panose="02070309020205020404" pitchFamily="49" charset="0"/>
              <a:buChar char="o"/>
            </a:pPr>
            <a:r>
              <a:rPr lang="en-IN" sz="2000" dirty="0">
                <a:effectLst/>
                <a:ea typeface="Calibri" panose="020F0502020204030204" pitchFamily="34" charset="0"/>
                <a:cs typeface="Times New Roman" panose="02020603050405020304" pitchFamily="18" charset="0"/>
              </a:rPr>
              <a:t>type: pip install </a:t>
            </a:r>
            <a:r>
              <a:rPr lang="en-IN" sz="2000" dirty="0" err="1">
                <a:effectLst/>
                <a:ea typeface="Calibri" panose="020F0502020204030204" pitchFamily="34" charset="0"/>
                <a:cs typeface="Times New Roman" panose="02020603050405020304" pitchFamily="18" charset="0"/>
              </a:rPr>
              <a:t>cvlib</a:t>
            </a:r>
            <a:r>
              <a:rPr lang="en-IN" sz="2000" dirty="0">
                <a:effectLst/>
                <a:ea typeface="Calibri" panose="020F0502020204030204" pitchFamily="34" charset="0"/>
                <a:cs typeface="Times New Roman" panose="02020603050405020304" pitchFamily="18" charset="0"/>
              </a:rPr>
              <a:t> and press enter, close the command prompt.</a:t>
            </a:r>
          </a:p>
          <a:p>
            <a:pPr marL="457200" algn="just">
              <a:spcAft>
                <a:spcPts val="800"/>
              </a:spcAft>
            </a:pPr>
            <a:r>
              <a:rPr lang="en-IN" sz="2000" dirty="0">
                <a:effectLst/>
                <a:ea typeface="Calibri" panose="020F0502020204030204" pitchFamily="34" charset="0"/>
                <a:cs typeface="Times New Roman" panose="02020603050405020304" pitchFamily="18" charset="0"/>
              </a:rPr>
              <a:t>In our python code we have used </a:t>
            </a:r>
            <a:r>
              <a:rPr lang="en-IN" sz="2000" dirty="0" err="1">
                <a:effectLst/>
                <a:ea typeface="Calibri" panose="020F0502020204030204" pitchFamily="34" charset="0"/>
                <a:cs typeface="Times New Roman" panose="02020603050405020304" pitchFamily="18" charset="0"/>
              </a:rPr>
              <a:t>urllib.request</a:t>
            </a:r>
            <a:r>
              <a:rPr lang="en-IN" sz="2000" dirty="0">
                <a:effectLst/>
                <a:ea typeface="Calibri" panose="020F0502020204030204" pitchFamily="34" charset="0"/>
                <a:cs typeface="Times New Roman" panose="02020603050405020304" pitchFamily="18" charset="0"/>
              </a:rPr>
              <a:t> to retrieve the frames from the URL and the library for image processing is OpenCV. For Object detection, we have used the </a:t>
            </a:r>
            <a:r>
              <a:rPr lang="en-IN" sz="2000" dirty="0" err="1">
                <a:effectLst/>
                <a:ea typeface="Calibri" panose="020F0502020204030204" pitchFamily="34" charset="0"/>
                <a:cs typeface="Times New Roman" panose="02020603050405020304" pitchFamily="18" charset="0"/>
              </a:rPr>
              <a:t>Cvlib</a:t>
            </a:r>
            <a:r>
              <a:rPr lang="en-IN" sz="2000" dirty="0">
                <a:effectLst/>
                <a:ea typeface="Calibri" panose="020F0502020204030204" pitchFamily="34" charset="0"/>
                <a:cs typeface="Times New Roman" panose="02020603050405020304" pitchFamily="18" charset="0"/>
              </a:rPr>
              <a:t> library that uses an AI model for detecting objects. Since the whole process requires a good amount of processing power, thus we have used multiprocessing which utilizes multiple cores of our CPU. </a:t>
            </a:r>
            <a:r>
              <a:rPr lang="en-IN" sz="2000" dirty="0" err="1">
                <a:effectLst/>
                <a:ea typeface="Calibri" panose="020F0502020204030204" pitchFamily="34" charset="0"/>
                <a:cs typeface="Times New Roman" panose="02020603050405020304" pitchFamily="18" charset="0"/>
              </a:rPr>
              <a:t>Refere</a:t>
            </a: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openCv</a:t>
            </a:r>
            <a:r>
              <a:rPr lang="en-IN" sz="2000" dirty="0">
                <a:effectLst/>
                <a:ea typeface="Calibri" panose="020F0502020204030204" pitchFamily="34" charset="0"/>
                <a:cs typeface="Times New Roman" panose="02020603050405020304" pitchFamily="18" charset="0"/>
              </a:rPr>
              <a:t> python </a:t>
            </a:r>
            <a:r>
              <a:rPr lang="en-IN" sz="2000" dirty="0" err="1">
                <a:effectLst/>
                <a:ea typeface="Calibri" panose="020F0502020204030204" pitchFamily="34" charset="0"/>
                <a:cs typeface="Times New Roman" panose="02020603050405020304" pitchFamily="18" charset="0"/>
              </a:rPr>
              <a:t>liberies</a:t>
            </a:r>
            <a:r>
              <a:rPr lang="en-IN" sz="2000" dirty="0">
                <a:effectLst/>
                <a:ea typeface="Calibri" panose="020F0502020204030204" pitchFamily="34" charset="0"/>
                <a:cs typeface="Times New Roman" panose="02020603050405020304" pitchFamily="18" charset="0"/>
              </a:rPr>
              <a:t> details </a:t>
            </a:r>
          </a:p>
        </p:txBody>
      </p:sp>
    </p:spTree>
    <p:extLst>
      <p:ext uri="{BB962C8B-B14F-4D97-AF65-F5344CB8AC3E}">
        <p14:creationId xmlns:p14="http://schemas.microsoft.com/office/powerpoint/2010/main" val="464186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541E2-C8D1-6982-5BB5-00CAC0E2944D}"/>
              </a:ext>
            </a:extLst>
          </p:cNvPr>
          <p:cNvSpPr>
            <a:spLocks noGrp="1"/>
          </p:cNvSpPr>
          <p:nvPr>
            <p:ph type="title"/>
          </p:nvPr>
        </p:nvSpPr>
        <p:spPr/>
        <p:txBody>
          <a:bodyPr/>
          <a:lstStyle/>
          <a:p>
            <a:r>
              <a:rPr lang="en-US" dirty="0"/>
              <a:t>Hardware purchase </a:t>
            </a:r>
            <a:endParaRPr lang="en-IN" dirty="0"/>
          </a:p>
        </p:txBody>
      </p:sp>
      <p:pic>
        <p:nvPicPr>
          <p:cNvPr id="4" name="Content Placeholder 3">
            <a:extLst>
              <a:ext uri="{FF2B5EF4-FFF2-40B4-BE49-F238E27FC236}">
                <a16:creationId xmlns:a16="http://schemas.microsoft.com/office/drawing/2014/main" id="{278EF691-67C4-3AEB-34F9-3DB43D95603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09716" y="2093976"/>
            <a:ext cx="3038475" cy="4051300"/>
          </a:xfrm>
          <a:prstGeom prst="rect">
            <a:avLst/>
          </a:prstGeom>
          <a:noFill/>
          <a:ln>
            <a:noFill/>
          </a:ln>
        </p:spPr>
      </p:pic>
      <p:sp>
        <p:nvSpPr>
          <p:cNvPr id="6" name="TextBox 5">
            <a:extLst>
              <a:ext uri="{FF2B5EF4-FFF2-40B4-BE49-F238E27FC236}">
                <a16:creationId xmlns:a16="http://schemas.microsoft.com/office/drawing/2014/main" id="{BDB52E72-A542-0435-14FC-38BB84BD2C02}"/>
              </a:ext>
            </a:extLst>
          </p:cNvPr>
          <p:cNvSpPr txBox="1"/>
          <p:nvPr/>
        </p:nvSpPr>
        <p:spPr>
          <a:xfrm>
            <a:off x="5874419" y="1873963"/>
            <a:ext cx="4893845" cy="707886"/>
          </a:xfrm>
          <a:prstGeom prst="rect">
            <a:avLst/>
          </a:prstGeom>
          <a:noFill/>
        </p:spPr>
        <p:txBody>
          <a:bodyPr wrap="square">
            <a:spAutoFit/>
          </a:bodyPr>
          <a:lstStyle/>
          <a:p>
            <a:pPr algn="ctr"/>
            <a:r>
              <a:rPr lang="en-IN" sz="2000" b="1" i="0" dirty="0">
                <a:effectLst/>
              </a:rPr>
              <a:t>MINI 5v DC FAN 40MM X 40MM X 10MM (4010): Brushless Cooling Fan</a:t>
            </a:r>
          </a:p>
        </p:txBody>
      </p:sp>
      <p:sp>
        <p:nvSpPr>
          <p:cNvPr id="8" name="TextBox 7">
            <a:extLst>
              <a:ext uri="{FF2B5EF4-FFF2-40B4-BE49-F238E27FC236}">
                <a16:creationId xmlns:a16="http://schemas.microsoft.com/office/drawing/2014/main" id="{8A01796B-3B06-6B28-9BAA-8A4C6D64E7A2}"/>
              </a:ext>
            </a:extLst>
          </p:cNvPr>
          <p:cNvSpPr txBox="1"/>
          <p:nvPr/>
        </p:nvSpPr>
        <p:spPr>
          <a:xfrm>
            <a:off x="6278063" y="2847795"/>
            <a:ext cx="5066753" cy="2246769"/>
          </a:xfrm>
          <a:prstGeom prst="rect">
            <a:avLst/>
          </a:prstGeom>
          <a:noFill/>
        </p:spPr>
        <p:txBody>
          <a:bodyPr wrap="square">
            <a:spAutoFit/>
          </a:bodyPr>
          <a:lstStyle/>
          <a:p>
            <a:pPr algn="l"/>
            <a:r>
              <a:rPr lang="en-US" sz="2000" b="1" i="0" dirty="0">
                <a:effectLst/>
              </a:rPr>
              <a:t>Specification </a:t>
            </a:r>
          </a:p>
          <a:p>
            <a:pPr marL="342900" indent="-342900" algn="l">
              <a:buFont typeface="Arial" panose="020B0604020202020204" pitchFamily="34" charset="0"/>
              <a:buChar char="•"/>
            </a:pPr>
            <a:r>
              <a:rPr lang="en-US" sz="2000" b="0" i="0" dirty="0">
                <a:effectLst/>
              </a:rPr>
              <a:t>Size: (40 x 40 x 10mm) </a:t>
            </a:r>
          </a:p>
          <a:p>
            <a:pPr marL="342900" indent="-342900" algn="l">
              <a:buFont typeface="Arial" panose="020B0604020202020204" pitchFamily="34" charset="0"/>
              <a:buChar char="•"/>
            </a:pPr>
            <a:r>
              <a:rPr lang="en-US" sz="2000" b="0" i="0" dirty="0">
                <a:effectLst/>
              </a:rPr>
              <a:t>DC: 5V 0.14A.</a:t>
            </a:r>
          </a:p>
          <a:p>
            <a:pPr marL="342900" indent="-342900" algn="l">
              <a:buFont typeface="Arial" panose="020B0604020202020204" pitchFamily="34" charset="0"/>
              <a:buChar char="•"/>
            </a:pPr>
            <a:r>
              <a:rPr lang="en-US" sz="2000" b="0" i="0" dirty="0">
                <a:effectLst/>
              </a:rPr>
              <a:t>Speed: High Speed</a:t>
            </a:r>
          </a:p>
          <a:p>
            <a:pPr marL="342900" indent="-342900" algn="l">
              <a:buFont typeface="Arial" panose="020B0604020202020204" pitchFamily="34" charset="0"/>
              <a:buChar char="•"/>
            </a:pPr>
            <a:r>
              <a:rPr lang="en-US" sz="2000" b="0" i="0" dirty="0">
                <a:effectLst/>
              </a:rPr>
              <a:t>Blades : 7 blade cooling fan.</a:t>
            </a:r>
          </a:p>
          <a:p>
            <a:pPr marL="342900" indent="-342900" algn="l">
              <a:buFont typeface="Arial" panose="020B0604020202020204" pitchFamily="34" charset="0"/>
              <a:buChar char="•"/>
            </a:pPr>
            <a:r>
              <a:rPr lang="en-US" sz="2000" b="0" i="0" dirty="0">
                <a:effectLst/>
              </a:rPr>
              <a:t>Very low noise</a:t>
            </a:r>
          </a:p>
          <a:p>
            <a:pPr marL="342900" indent="-342900" algn="l">
              <a:buFont typeface="Arial" panose="020B0604020202020204" pitchFamily="34" charset="0"/>
              <a:buChar char="•"/>
            </a:pPr>
            <a:r>
              <a:rPr lang="en-US" sz="2000" b="0" i="0" dirty="0">
                <a:effectLst/>
              </a:rPr>
              <a:t>Material: hard plastic.</a:t>
            </a:r>
          </a:p>
        </p:txBody>
      </p:sp>
    </p:spTree>
    <p:extLst>
      <p:ext uri="{BB962C8B-B14F-4D97-AF65-F5344CB8AC3E}">
        <p14:creationId xmlns:p14="http://schemas.microsoft.com/office/powerpoint/2010/main" val="39087595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559F6-97CA-E922-F7F2-0046A49E13E1}"/>
              </a:ext>
            </a:extLst>
          </p:cNvPr>
          <p:cNvSpPr>
            <a:spLocks noGrp="1"/>
          </p:cNvSpPr>
          <p:nvPr>
            <p:ph type="title"/>
          </p:nvPr>
        </p:nvSpPr>
        <p:spPr/>
        <p:txBody>
          <a:bodyPr/>
          <a:lstStyle/>
          <a:p>
            <a:r>
              <a:rPr lang="en-US" dirty="0"/>
              <a:t>Pin diagram of fan to Arduino </a:t>
            </a:r>
            <a:endParaRPr lang="en-IN" dirty="0"/>
          </a:p>
        </p:txBody>
      </p:sp>
      <p:pic>
        <p:nvPicPr>
          <p:cNvPr id="3074" name="Picture 2" descr="Switching a cooling fan on and off through NPN transistor ...">
            <a:extLst>
              <a:ext uri="{FF2B5EF4-FFF2-40B4-BE49-F238E27FC236}">
                <a16:creationId xmlns:a16="http://schemas.microsoft.com/office/drawing/2014/main" id="{3EB2D729-B902-7470-831A-173783B1689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07998" y="2093976"/>
            <a:ext cx="5131070"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959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71744-BAB2-6E6E-0131-25EE93584D69}"/>
              </a:ext>
            </a:extLst>
          </p:cNvPr>
          <p:cNvSpPr>
            <a:spLocks noGrp="1"/>
          </p:cNvSpPr>
          <p:nvPr>
            <p:ph type="title"/>
          </p:nvPr>
        </p:nvSpPr>
        <p:spPr/>
        <p:txBody>
          <a:bodyPr/>
          <a:lstStyle/>
          <a:p>
            <a:r>
              <a:rPr lang="en-US" dirty="0"/>
              <a:t>ESP 32 Cam + inbuilt wi-fi module with temperature &amp; humidity sensor </a:t>
            </a:r>
            <a:endParaRPr lang="en-IN" dirty="0"/>
          </a:p>
        </p:txBody>
      </p:sp>
      <p:pic>
        <p:nvPicPr>
          <p:cNvPr id="4" name="Content Placeholder 3">
            <a:extLst>
              <a:ext uri="{FF2B5EF4-FFF2-40B4-BE49-F238E27FC236}">
                <a16:creationId xmlns:a16="http://schemas.microsoft.com/office/drawing/2014/main" id="{8169153D-F7D5-DFDE-A3A1-6375DD29F34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57052" y="2287744"/>
            <a:ext cx="3038475" cy="4051300"/>
          </a:xfrm>
          <a:prstGeom prst="rect">
            <a:avLst/>
          </a:prstGeom>
          <a:noFill/>
          <a:ln>
            <a:noFill/>
          </a:ln>
        </p:spPr>
      </p:pic>
      <p:pic>
        <p:nvPicPr>
          <p:cNvPr id="5" name="Picture 4">
            <a:extLst>
              <a:ext uri="{FF2B5EF4-FFF2-40B4-BE49-F238E27FC236}">
                <a16:creationId xmlns:a16="http://schemas.microsoft.com/office/drawing/2014/main" id="{5E6E6CBD-81BD-77D1-9BF3-6D004E1B24E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1361" y="2209639"/>
            <a:ext cx="3155950" cy="4207510"/>
          </a:xfrm>
          <a:prstGeom prst="rect">
            <a:avLst/>
          </a:prstGeom>
          <a:noFill/>
          <a:ln>
            <a:noFill/>
          </a:ln>
        </p:spPr>
      </p:pic>
    </p:spTree>
    <p:extLst>
      <p:ext uri="{BB962C8B-B14F-4D97-AF65-F5344CB8AC3E}">
        <p14:creationId xmlns:p14="http://schemas.microsoft.com/office/powerpoint/2010/main" val="721652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8246-BFC9-B3B2-8E20-BEC1EB7E964E}"/>
              </a:ext>
            </a:extLst>
          </p:cNvPr>
          <p:cNvSpPr>
            <a:spLocks noGrp="1"/>
          </p:cNvSpPr>
          <p:nvPr>
            <p:ph type="title"/>
          </p:nvPr>
        </p:nvSpPr>
        <p:spPr>
          <a:xfrm>
            <a:off x="1066800" y="173182"/>
            <a:ext cx="10058400" cy="1609344"/>
          </a:xfrm>
        </p:spPr>
        <p:txBody>
          <a:bodyPr/>
          <a:lstStyle/>
          <a:p>
            <a:pPr algn="ctr"/>
            <a:r>
              <a:rPr lang="en-US" dirty="0"/>
              <a:t>Soil moisture sensor + submersible water motor with relay  </a:t>
            </a:r>
            <a:endParaRPr lang="en-IN" dirty="0"/>
          </a:p>
        </p:txBody>
      </p:sp>
      <p:pic>
        <p:nvPicPr>
          <p:cNvPr id="4" name="Content Placeholder 3">
            <a:extLst>
              <a:ext uri="{FF2B5EF4-FFF2-40B4-BE49-F238E27FC236}">
                <a16:creationId xmlns:a16="http://schemas.microsoft.com/office/drawing/2014/main" id="{5E1A7CDF-AC13-6D5A-3E66-5EE2B4F7FB6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2093976"/>
            <a:ext cx="3038475" cy="4051300"/>
          </a:xfrm>
          <a:prstGeom prst="rect">
            <a:avLst/>
          </a:prstGeom>
          <a:noFill/>
          <a:ln>
            <a:noFill/>
          </a:ln>
        </p:spPr>
      </p:pic>
      <p:pic>
        <p:nvPicPr>
          <p:cNvPr id="5" name="Picture 4">
            <a:extLst>
              <a:ext uri="{FF2B5EF4-FFF2-40B4-BE49-F238E27FC236}">
                <a16:creationId xmlns:a16="http://schemas.microsoft.com/office/drawing/2014/main" id="{9DD289CD-39BC-B2E5-49B6-E1F888327D5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4700" y="2093976"/>
            <a:ext cx="3022600" cy="4029710"/>
          </a:xfrm>
          <a:prstGeom prst="rect">
            <a:avLst/>
          </a:prstGeom>
          <a:noFill/>
          <a:ln>
            <a:noFill/>
          </a:ln>
        </p:spPr>
      </p:pic>
      <p:pic>
        <p:nvPicPr>
          <p:cNvPr id="6" name="Picture 5">
            <a:extLst>
              <a:ext uri="{FF2B5EF4-FFF2-40B4-BE49-F238E27FC236}">
                <a16:creationId xmlns:a16="http://schemas.microsoft.com/office/drawing/2014/main" id="{4934F400-DB44-0198-48BD-3B2F97CAA03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6725" y="2093976"/>
            <a:ext cx="3022599" cy="4030132"/>
          </a:xfrm>
          <a:prstGeom prst="rect">
            <a:avLst/>
          </a:prstGeom>
          <a:noFill/>
          <a:ln>
            <a:noFill/>
          </a:ln>
        </p:spPr>
      </p:pic>
    </p:spTree>
    <p:extLst>
      <p:ext uri="{BB962C8B-B14F-4D97-AF65-F5344CB8AC3E}">
        <p14:creationId xmlns:p14="http://schemas.microsoft.com/office/powerpoint/2010/main" val="2823152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BBE5E-B61B-1E30-ADC6-BBA9A4093773}"/>
              </a:ext>
            </a:extLst>
          </p:cNvPr>
          <p:cNvSpPr>
            <a:spLocks noGrp="1"/>
          </p:cNvSpPr>
          <p:nvPr>
            <p:ph type="title"/>
          </p:nvPr>
        </p:nvSpPr>
        <p:spPr/>
        <p:txBody>
          <a:bodyPr/>
          <a:lstStyle/>
          <a:p>
            <a:r>
              <a:rPr lang="en-US" dirty="0"/>
              <a:t>Arduino + assembly </a:t>
            </a:r>
            <a:endParaRPr lang="en-IN" dirty="0"/>
          </a:p>
        </p:txBody>
      </p:sp>
      <p:pic>
        <p:nvPicPr>
          <p:cNvPr id="4" name="Content Placeholder 3">
            <a:extLst>
              <a:ext uri="{FF2B5EF4-FFF2-40B4-BE49-F238E27FC236}">
                <a16:creationId xmlns:a16="http://schemas.microsoft.com/office/drawing/2014/main" id="{72B83D87-3254-AC7F-58D2-2D4E328F155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63752" y="2093976"/>
            <a:ext cx="3038475" cy="4051300"/>
          </a:xfrm>
          <a:prstGeom prst="rect">
            <a:avLst/>
          </a:prstGeom>
          <a:noFill/>
          <a:ln>
            <a:noFill/>
          </a:ln>
        </p:spPr>
      </p:pic>
      <p:pic>
        <p:nvPicPr>
          <p:cNvPr id="5" name="Picture 4">
            <a:extLst>
              <a:ext uri="{FF2B5EF4-FFF2-40B4-BE49-F238E27FC236}">
                <a16:creationId xmlns:a16="http://schemas.microsoft.com/office/drawing/2014/main" id="{184190CD-4658-2F42-463D-DE753DECE7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7374" y="2093975"/>
            <a:ext cx="5401732" cy="4051299"/>
          </a:xfrm>
          <a:prstGeom prst="rect">
            <a:avLst/>
          </a:prstGeom>
          <a:noFill/>
          <a:ln>
            <a:noFill/>
          </a:ln>
        </p:spPr>
      </p:pic>
    </p:spTree>
    <p:extLst>
      <p:ext uri="{BB962C8B-B14F-4D97-AF65-F5344CB8AC3E}">
        <p14:creationId xmlns:p14="http://schemas.microsoft.com/office/powerpoint/2010/main" val="3121700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13BF-7AA6-1ED4-C5E9-9C3722DBD932}"/>
              </a:ext>
            </a:extLst>
          </p:cNvPr>
          <p:cNvSpPr>
            <a:spLocks noGrp="1"/>
          </p:cNvSpPr>
          <p:nvPr>
            <p:ph type="title"/>
          </p:nvPr>
        </p:nvSpPr>
        <p:spPr>
          <a:xfrm>
            <a:off x="1066800" y="0"/>
            <a:ext cx="10058400" cy="1609344"/>
          </a:xfrm>
        </p:spPr>
        <p:txBody>
          <a:bodyPr/>
          <a:lstStyle/>
          <a:p>
            <a:r>
              <a:rPr lang="en-US" dirty="0"/>
              <a:t>Code </a:t>
            </a:r>
            <a:endParaRPr lang="en-IN" dirty="0"/>
          </a:p>
        </p:txBody>
      </p:sp>
      <p:sp>
        <p:nvSpPr>
          <p:cNvPr id="5" name="TextBox 4">
            <a:extLst>
              <a:ext uri="{FF2B5EF4-FFF2-40B4-BE49-F238E27FC236}">
                <a16:creationId xmlns:a16="http://schemas.microsoft.com/office/drawing/2014/main" id="{D9935377-2462-D43A-9CBD-AEC38019322A}"/>
              </a:ext>
            </a:extLst>
          </p:cNvPr>
          <p:cNvSpPr txBox="1"/>
          <p:nvPr/>
        </p:nvSpPr>
        <p:spPr>
          <a:xfrm>
            <a:off x="3181349" y="0"/>
            <a:ext cx="8344904" cy="6555641"/>
          </a:xfrm>
          <a:prstGeom prst="rect">
            <a:avLst/>
          </a:prstGeom>
          <a:noFill/>
        </p:spPr>
        <p:txBody>
          <a:bodyPr wrap="square">
            <a:spAutoFit/>
          </a:bodyPr>
          <a:lstStyle/>
          <a:p>
            <a:pPr algn="just">
              <a:spcAft>
                <a:spcPts val="800"/>
              </a:spcAft>
            </a:pPr>
            <a:r>
              <a:rPr lang="en-IN" sz="2000" dirty="0">
                <a:effectLst/>
                <a:ea typeface="Calibri" panose="020F0502020204030204" pitchFamily="34" charset="0"/>
                <a:cs typeface="Times New Roman" panose="02020603050405020304" pitchFamily="18" charset="0"/>
              </a:rPr>
              <a:t>#include "</a:t>
            </a:r>
            <a:r>
              <a:rPr lang="en-IN" sz="2000" dirty="0" err="1">
                <a:effectLst/>
                <a:ea typeface="Calibri" panose="020F0502020204030204" pitchFamily="34" charset="0"/>
                <a:cs typeface="Times New Roman" panose="02020603050405020304" pitchFamily="18" charset="0"/>
              </a:rPr>
              <a:t>DHT.h</a:t>
            </a:r>
            <a:r>
              <a:rPr lang="en-IN" sz="2000" dirty="0">
                <a:effectLst/>
                <a:ea typeface="Calibri" panose="020F0502020204030204" pitchFamily="34" charset="0"/>
                <a:cs typeface="Times New Roman" panose="02020603050405020304" pitchFamily="18" charset="0"/>
              </a:rPr>
              <a:t>"</a:t>
            </a:r>
          </a:p>
          <a:p>
            <a:pPr algn="just">
              <a:spcAft>
                <a:spcPts val="800"/>
              </a:spcAft>
            </a:pPr>
            <a:r>
              <a:rPr lang="en-IN" sz="2000" dirty="0">
                <a:effectLst/>
                <a:ea typeface="Calibri" panose="020F0502020204030204" pitchFamily="34" charset="0"/>
                <a:cs typeface="Times New Roman" panose="02020603050405020304" pitchFamily="18" charset="0"/>
              </a:rPr>
              <a:t>#include &lt;</a:t>
            </a:r>
            <a:r>
              <a:rPr lang="en-IN" sz="2000" dirty="0" err="1">
                <a:effectLst/>
                <a:ea typeface="Calibri" panose="020F0502020204030204" pitchFamily="34" charset="0"/>
                <a:cs typeface="Times New Roman" panose="02020603050405020304" pitchFamily="18" charset="0"/>
              </a:rPr>
              <a:t>LiquidCrystal.h</a:t>
            </a:r>
            <a:r>
              <a:rPr lang="en-IN" sz="2000" dirty="0">
                <a:effectLst/>
                <a:ea typeface="Calibri" panose="020F0502020204030204" pitchFamily="34" charset="0"/>
                <a:cs typeface="Times New Roman" panose="02020603050405020304" pitchFamily="18" charset="0"/>
              </a:rPr>
              <a:t>&gt;</a:t>
            </a:r>
          </a:p>
          <a:p>
            <a:pPr algn="just">
              <a:spcAft>
                <a:spcPts val="800"/>
              </a:spcAft>
            </a:pPr>
            <a:r>
              <a:rPr lang="en-IN" sz="2000" dirty="0">
                <a:effectLst/>
                <a:ea typeface="Calibri" panose="020F0502020204030204" pitchFamily="34" charset="0"/>
                <a:cs typeface="Times New Roman" panose="02020603050405020304" pitchFamily="18" charset="0"/>
              </a:rPr>
              <a:t>//int </a:t>
            </a:r>
            <a:r>
              <a:rPr lang="en-IN" sz="2000" dirty="0" err="1">
                <a:effectLst/>
                <a:ea typeface="Calibri" panose="020F0502020204030204" pitchFamily="34" charset="0"/>
                <a:cs typeface="Times New Roman" panose="02020603050405020304" pitchFamily="18" charset="0"/>
              </a:rPr>
              <a:t>IRSensor</a:t>
            </a:r>
            <a:r>
              <a:rPr lang="en-IN" sz="2000" dirty="0">
                <a:effectLst/>
                <a:ea typeface="Calibri" panose="020F0502020204030204" pitchFamily="34" charset="0"/>
                <a:cs typeface="Times New Roman" panose="02020603050405020304" pitchFamily="18" charset="0"/>
              </a:rPr>
              <a:t> = 9; // connect </a:t>
            </a:r>
            <a:r>
              <a:rPr lang="en-IN" sz="2000" dirty="0" err="1">
                <a:effectLst/>
                <a:ea typeface="Calibri" panose="020F0502020204030204" pitchFamily="34" charset="0"/>
                <a:cs typeface="Times New Roman" panose="02020603050405020304" pitchFamily="18" charset="0"/>
              </a:rPr>
              <a:t>ir</a:t>
            </a:r>
            <a:r>
              <a:rPr lang="en-IN" sz="2000" dirty="0">
                <a:effectLst/>
                <a:ea typeface="Calibri" panose="020F0502020204030204" pitchFamily="34" charset="0"/>
                <a:cs typeface="Times New Roman" panose="02020603050405020304" pitchFamily="18" charset="0"/>
              </a:rPr>
              <a:t> sensor module to Arduino pin 9</a:t>
            </a:r>
          </a:p>
          <a:p>
            <a:pPr algn="just">
              <a:spcAft>
                <a:spcPts val="800"/>
              </a:spcAft>
            </a:pPr>
            <a:r>
              <a:rPr lang="en-IN" sz="2000" dirty="0">
                <a:effectLst/>
                <a:ea typeface="Calibri" panose="020F0502020204030204" pitchFamily="34" charset="0"/>
                <a:cs typeface="Times New Roman" panose="02020603050405020304" pitchFamily="18" charset="0"/>
              </a:rPr>
              <a:t>#define Relay 6</a:t>
            </a:r>
          </a:p>
          <a:p>
            <a:pPr algn="just">
              <a:spcAft>
                <a:spcPts val="800"/>
              </a:spcAft>
            </a:pPr>
            <a:r>
              <a:rPr lang="en-IN" sz="2000" dirty="0">
                <a:effectLst/>
                <a:ea typeface="Calibri" panose="020F0502020204030204" pitchFamily="34" charset="0"/>
                <a:cs typeface="Times New Roman" panose="02020603050405020304" pitchFamily="18" charset="0"/>
              </a:rPr>
              <a:t>#define </a:t>
            </a:r>
            <a:r>
              <a:rPr lang="en-IN" sz="2000" dirty="0" err="1">
                <a:effectLst/>
                <a:ea typeface="Calibri" panose="020F0502020204030204" pitchFamily="34" charset="0"/>
                <a:cs typeface="Times New Roman" panose="02020603050405020304" pitchFamily="18" charset="0"/>
              </a:rPr>
              <a:t>sensorPin</a:t>
            </a:r>
            <a:r>
              <a:rPr lang="en-IN" sz="2000" dirty="0">
                <a:effectLst/>
                <a:ea typeface="Calibri" panose="020F0502020204030204" pitchFamily="34" charset="0"/>
                <a:cs typeface="Times New Roman" panose="02020603050405020304" pitchFamily="18" charset="0"/>
              </a:rPr>
              <a:t> 9</a:t>
            </a:r>
          </a:p>
          <a:p>
            <a:pPr algn="just">
              <a:spcAft>
                <a:spcPts val="800"/>
              </a:spcAft>
            </a:pPr>
            <a:r>
              <a:rPr lang="en-IN" sz="2000" dirty="0">
                <a:effectLst/>
                <a:ea typeface="Calibri" panose="020F0502020204030204" pitchFamily="34" charset="0"/>
                <a:cs typeface="Times New Roman" panose="02020603050405020304" pitchFamily="18" charset="0"/>
              </a:rPr>
              <a:t>int LED = 13; // </a:t>
            </a:r>
            <a:r>
              <a:rPr lang="en-IN" sz="2000" dirty="0" err="1">
                <a:effectLst/>
                <a:ea typeface="Calibri" panose="020F0502020204030204" pitchFamily="34" charset="0"/>
                <a:cs typeface="Times New Roman" panose="02020603050405020304" pitchFamily="18" charset="0"/>
              </a:rPr>
              <a:t>conect</a:t>
            </a:r>
            <a:r>
              <a:rPr lang="en-IN" sz="2000" dirty="0">
                <a:effectLst/>
                <a:ea typeface="Calibri" panose="020F0502020204030204" pitchFamily="34" charset="0"/>
                <a:cs typeface="Times New Roman" panose="02020603050405020304" pitchFamily="18" charset="0"/>
              </a:rPr>
              <a:t> LED to Arduino pin 13</a:t>
            </a:r>
          </a:p>
          <a:p>
            <a:pPr algn="just">
              <a:spcAft>
                <a:spcPts val="800"/>
              </a:spcAft>
            </a:pPr>
            <a:r>
              <a:rPr lang="en-IN" sz="2000" dirty="0" err="1">
                <a:effectLst/>
                <a:ea typeface="Calibri" panose="020F0502020204030204" pitchFamily="34" charset="0"/>
                <a:cs typeface="Times New Roman" panose="02020603050405020304" pitchFamily="18" charset="0"/>
              </a:rPr>
              <a:t>LiquidCrystal</a:t>
            </a:r>
            <a:r>
              <a:rPr lang="en-IN" sz="2000" dirty="0">
                <a:effectLst/>
                <a:ea typeface="Calibri" panose="020F0502020204030204" pitchFamily="34" charset="0"/>
                <a:cs typeface="Times New Roman" panose="02020603050405020304" pitchFamily="18" charset="0"/>
              </a:rPr>
              <a:t> lcd(3, 4, 5, 6, 7, 8);</a:t>
            </a:r>
          </a:p>
          <a:p>
            <a:pPr algn="just">
              <a:spcAft>
                <a:spcPts val="800"/>
              </a:spcAft>
            </a:pPr>
            <a:r>
              <a:rPr lang="en-IN" sz="2000" dirty="0">
                <a:effectLst/>
                <a:ea typeface="Calibri" panose="020F0502020204030204" pitchFamily="34" charset="0"/>
                <a:cs typeface="Times New Roman" panose="02020603050405020304" pitchFamily="18" charset="0"/>
              </a:rPr>
              <a:t>#define DHTPIN A0     // what pin we're connected to</a:t>
            </a:r>
          </a:p>
          <a:p>
            <a:pPr algn="just">
              <a:spcAft>
                <a:spcPts val="800"/>
              </a:spcAft>
            </a:pPr>
            <a:r>
              <a:rPr lang="en-IN" sz="2000" dirty="0">
                <a:effectLst/>
                <a:ea typeface="Calibri" panose="020F0502020204030204" pitchFamily="34" charset="0"/>
                <a:cs typeface="Times New Roman" panose="02020603050405020304" pitchFamily="18" charset="0"/>
              </a:rPr>
              <a:t> </a:t>
            </a:r>
          </a:p>
          <a:p>
            <a:pPr algn="just">
              <a:spcAft>
                <a:spcPts val="800"/>
              </a:spcAft>
            </a:pPr>
            <a:r>
              <a:rPr lang="en-IN" sz="2000" dirty="0">
                <a:effectLst/>
                <a:ea typeface="Calibri" panose="020F0502020204030204" pitchFamily="34" charset="0"/>
                <a:cs typeface="Times New Roman" panose="02020603050405020304" pitchFamily="18" charset="0"/>
              </a:rPr>
              <a:t>// Uncomment whatever type you're using!</a:t>
            </a:r>
          </a:p>
          <a:p>
            <a:pPr algn="just">
              <a:spcAft>
                <a:spcPts val="800"/>
              </a:spcAft>
            </a:pPr>
            <a:r>
              <a:rPr lang="en-IN" sz="2000" dirty="0">
                <a:effectLst/>
                <a:ea typeface="Calibri" panose="020F0502020204030204" pitchFamily="34" charset="0"/>
                <a:cs typeface="Times New Roman" panose="02020603050405020304" pitchFamily="18" charset="0"/>
              </a:rPr>
              <a:t>#define DHTTYPE DHT11   // DHT 11 </a:t>
            </a:r>
          </a:p>
          <a:p>
            <a:pPr algn="just">
              <a:spcAft>
                <a:spcPts val="800"/>
              </a:spcAft>
            </a:pPr>
            <a:r>
              <a:rPr lang="en-IN" sz="2000" dirty="0">
                <a:effectLst/>
                <a:ea typeface="Calibri" panose="020F0502020204030204" pitchFamily="34" charset="0"/>
                <a:cs typeface="Times New Roman" panose="02020603050405020304" pitchFamily="18" charset="0"/>
              </a:rPr>
              <a:t>//#define DHTTYPE DHT22   // DHT 22  (AM2302)</a:t>
            </a:r>
          </a:p>
          <a:p>
            <a:pPr algn="just">
              <a:spcAft>
                <a:spcPts val="800"/>
              </a:spcAft>
            </a:pPr>
            <a:r>
              <a:rPr lang="en-IN" sz="2000" dirty="0">
                <a:effectLst/>
                <a:ea typeface="Calibri" panose="020F0502020204030204" pitchFamily="34" charset="0"/>
                <a:cs typeface="Times New Roman" panose="02020603050405020304" pitchFamily="18" charset="0"/>
              </a:rPr>
              <a:t>//#define DHTTYPE DHT21   // DHT 21 (AM2301)</a:t>
            </a:r>
          </a:p>
          <a:p>
            <a:pPr algn="just">
              <a:spcAft>
                <a:spcPts val="800"/>
              </a:spcAft>
            </a:pPr>
            <a:r>
              <a:rPr lang="en-IN" sz="2000" dirty="0">
                <a:effectLst/>
                <a:ea typeface="Calibri" panose="020F0502020204030204" pitchFamily="34" charset="0"/>
                <a:cs typeface="Times New Roman" panose="02020603050405020304" pitchFamily="18" charset="0"/>
              </a:rPr>
              <a:t> </a:t>
            </a:r>
          </a:p>
          <a:p>
            <a:pPr algn="just">
              <a:spcAft>
                <a:spcPts val="800"/>
              </a:spcAft>
            </a:pPr>
            <a:r>
              <a:rPr lang="en-IN" sz="2000" dirty="0">
                <a:effectLst/>
                <a:ea typeface="Calibri" panose="020F0502020204030204" pitchFamily="34" charset="0"/>
                <a:cs typeface="Times New Roman" panose="02020603050405020304" pitchFamily="18" charset="0"/>
              </a:rPr>
              <a:t>// Initialize DHT sensor for normal 16mhz Arduino</a:t>
            </a:r>
          </a:p>
          <a:p>
            <a:pPr algn="just">
              <a:spcAft>
                <a:spcPts val="800"/>
              </a:spcAft>
            </a:pPr>
            <a:r>
              <a:rPr lang="en-IN" sz="2000" dirty="0">
                <a:effectLst/>
                <a:ea typeface="Calibri" panose="020F0502020204030204" pitchFamily="34" charset="0"/>
                <a:cs typeface="Times New Roman" panose="02020603050405020304" pitchFamily="18" charset="0"/>
              </a:rPr>
              <a:t>DHT </a:t>
            </a:r>
            <a:r>
              <a:rPr lang="en-IN" sz="2000" dirty="0" err="1">
                <a:effectLst/>
                <a:ea typeface="Calibri" panose="020F0502020204030204" pitchFamily="34" charset="0"/>
                <a:cs typeface="Times New Roman" panose="02020603050405020304" pitchFamily="18" charset="0"/>
              </a:rPr>
              <a:t>dht</a:t>
            </a:r>
            <a:r>
              <a:rPr lang="en-IN" sz="2000" dirty="0">
                <a:effectLst/>
                <a:ea typeface="Calibri" panose="020F0502020204030204" pitchFamily="34" charset="0"/>
                <a:cs typeface="Times New Roman" panose="02020603050405020304" pitchFamily="18" charset="0"/>
              </a:rPr>
              <a:t>(DHTPIN, DHTTYPE);</a:t>
            </a:r>
          </a:p>
        </p:txBody>
      </p:sp>
    </p:spTree>
    <p:extLst>
      <p:ext uri="{BB962C8B-B14F-4D97-AF65-F5344CB8AC3E}">
        <p14:creationId xmlns:p14="http://schemas.microsoft.com/office/powerpoint/2010/main" val="2792050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337BFF-C9C9-5398-CAFF-F36F2C405E3A}"/>
              </a:ext>
            </a:extLst>
          </p:cNvPr>
          <p:cNvSpPr txBox="1"/>
          <p:nvPr/>
        </p:nvSpPr>
        <p:spPr>
          <a:xfrm>
            <a:off x="400049" y="239520"/>
            <a:ext cx="5053263" cy="5529719"/>
          </a:xfrm>
          <a:prstGeom prst="rect">
            <a:avLst/>
          </a:prstGeom>
          <a:noFill/>
        </p:spPr>
        <p:txBody>
          <a:bodyPr wrap="square">
            <a:spAutoFit/>
          </a:bodyPr>
          <a:lstStyle/>
          <a:p>
            <a:pPr algn="just">
              <a:spcAft>
                <a:spcPts val="800"/>
              </a:spcAft>
            </a:pPr>
            <a:r>
              <a:rPr lang="en-IN" sz="2000" dirty="0">
                <a:effectLst/>
                <a:ea typeface="Calibri" panose="020F0502020204030204" pitchFamily="34" charset="0"/>
                <a:cs typeface="Times New Roman" panose="02020603050405020304" pitchFamily="18" charset="0"/>
              </a:rPr>
              <a:t>void setup() {</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Serial.begin</a:t>
            </a:r>
            <a:r>
              <a:rPr lang="en-IN" sz="2000" dirty="0">
                <a:effectLst/>
                <a:ea typeface="Calibri" panose="020F0502020204030204" pitchFamily="34" charset="0"/>
                <a:cs typeface="Times New Roman" panose="02020603050405020304" pitchFamily="18" charset="0"/>
              </a:rPr>
              <a:t>(9600);</a:t>
            </a:r>
          </a:p>
          <a:p>
            <a:pPr algn="just">
              <a:spcAft>
                <a:spcPts val="800"/>
              </a:spcAft>
            </a:pPr>
            <a:r>
              <a:rPr lang="en-IN" sz="2000" dirty="0">
                <a:effectLst/>
                <a:ea typeface="Calibri" panose="020F0502020204030204" pitchFamily="34" charset="0"/>
                <a:cs typeface="Times New Roman" panose="02020603050405020304" pitchFamily="18" charset="0"/>
              </a:rPr>
              <a:t>  //  </a:t>
            </a:r>
            <a:r>
              <a:rPr lang="en-IN" sz="2000" dirty="0" err="1">
                <a:effectLst/>
                <a:ea typeface="Calibri" panose="020F0502020204030204" pitchFamily="34" charset="0"/>
                <a:cs typeface="Times New Roman" panose="02020603050405020304" pitchFamily="18" charset="0"/>
              </a:rPr>
              <a:t>pinMode</a:t>
            </a:r>
            <a:r>
              <a:rPr lang="en-IN" sz="2000" dirty="0">
                <a:effectLst/>
                <a:ea typeface="Calibri" panose="020F0502020204030204" pitchFamily="34" charset="0"/>
                <a:cs typeface="Times New Roman" panose="02020603050405020304" pitchFamily="18" charset="0"/>
              </a:rPr>
              <a:t>(</a:t>
            </a:r>
            <a:r>
              <a:rPr lang="en-IN" sz="2000" dirty="0" err="1">
                <a:effectLst/>
                <a:ea typeface="Calibri" panose="020F0502020204030204" pitchFamily="34" charset="0"/>
                <a:cs typeface="Times New Roman" panose="02020603050405020304" pitchFamily="18" charset="0"/>
              </a:rPr>
              <a:t>IRSensor</a:t>
            </a:r>
            <a:r>
              <a:rPr lang="en-IN" sz="2000" dirty="0">
                <a:effectLst/>
                <a:ea typeface="Calibri" panose="020F0502020204030204" pitchFamily="34" charset="0"/>
                <a:cs typeface="Times New Roman" panose="02020603050405020304" pitchFamily="18" charset="0"/>
              </a:rPr>
              <a:t>, INPUT); // IR Sensor pin INPUT</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pinMode</a:t>
            </a:r>
            <a:r>
              <a:rPr lang="en-IN" sz="2000" dirty="0">
                <a:effectLst/>
                <a:ea typeface="Calibri" panose="020F0502020204030204" pitchFamily="34" charset="0"/>
                <a:cs typeface="Times New Roman" panose="02020603050405020304" pitchFamily="18" charset="0"/>
              </a:rPr>
              <a:t>(</a:t>
            </a:r>
            <a:r>
              <a:rPr lang="en-IN" sz="2000" dirty="0" err="1">
                <a:effectLst/>
                <a:ea typeface="Calibri" panose="020F0502020204030204" pitchFamily="34" charset="0"/>
                <a:cs typeface="Times New Roman" panose="02020603050405020304" pitchFamily="18" charset="0"/>
              </a:rPr>
              <a:t>sensorPin</a:t>
            </a:r>
            <a:r>
              <a:rPr lang="en-IN" sz="2000" dirty="0">
                <a:effectLst/>
                <a:ea typeface="Calibri" panose="020F0502020204030204" pitchFamily="34" charset="0"/>
                <a:cs typeface="Times New Roman" panose="02020603050405020304" pitchFamily="18" charset="0"/>
              </a:rPr>
              <a:t>, INPUT);</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pinMode</a:t>
            </a:r>
            <a:r>
              <a:rPr lang="en-IN" sz="2000" dirty="0">
                <a:effectLst/>
                <a:ea typeface="Calibri" panose="020F0502020204030204" pitchFamily="34" charset="0"/>
                <a:cs typeface="Times New Roman" panose="02020603050405020304" pitchFamily="18" charset="0"/>
              </a:rPr>
              <a:t>(LED, OUTPUT); // LED Pin Output</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Serial.println</a:t>
            </a:r>
            <a:r>
              <a:rPr lang="en-IN" sz="2000" dirty="0">
                <a:effectLst/>
                <a:ea typeface="Calibri" panose="020F0502020204030204" pitchFamily="34" charset="0"/>
                <a:cs typeface="Times New Roman" panose="02020603050405020304" pitchFamily="18" charset="0"/>
              </a:rPr>
              <a:t>("</a:t>
            </a:r>
            <a:r>
              <a:rPr lang="en-IN" sz="2000" dirty="0" err="1">
                <a:effectLst/>
                <a:ea typeface="Calibri" panose="020F0502020204030204" pitchFamily="34" charset="0"/>
                <a:cs typeface="Times New Roman" panose="02020603050405020304" pitchFamily="18" charset="0"/>
              </a:rPr>
              <a:t>DHTxx</a:t>
            </a:r>
            <a:r>
              <a:rPr lang="en-IN" sz="2000" dirty="0">
                <a:effectLst/>
                <a:ea typeface="Calibri" panose="020F0502020204030204" pitchFamily="34" charset="0"/>
                <a:cs typeface="Times New Roman" panose="02020603050405020304" pitchFamily="18" charset="0"/>
              </a:rPr>
              <a:t> test!");</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lcd.begin</a:t>
            </a:r>
            <a:r>
              <a:rPr lang="en-IN" sz="2000" dirty="0">
                <a:effectLst/>
                <a:ea typeface="Calibri" panose="020F0502020204030204" pitchFamily="34" charset="0"/>
                <a:cs typeface="Times New Roman" panose="02020603050405020304" pitchFamily="18" charset="0"/>
              </a:rPr>
              <a:t>(16, 2);</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dht.begin</a:t>
            </a:r>
            <a:r>
              <a:rPr lang="en-IN" sz="2000" dirty="0">
                <a:effectLst/>
                <a:ea typeface="Calibri" panose="020F0502020204030204" pitchFamily="34" charset="0"/>
                <a:cs typeface="Times New Roman" panose="02020603050405020304" pitchFamily="18" charset="0"/>
              </a:rPr>
              <a:t>();</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lcd.print</a:t>
            </a:r>
            <a:r>
              <a:rPr lang="en-IN" sz="2000" dirty="0">
                <a:effectLst/>
                <a:ea typeface="Calibri" panose="020F0502020204030204" pitchFamily="34" charset="0"/>
                <a:cs typeface="Times New Roman" panose="02020603050405020304" pitchFamily="18" charset="0"/>
              </a:rPr>
              <a:t>("Plant Health");</a:t>
            </a:r>
          </a:p>
          <a:p>
            <a:pPr algn="just">
              <a:spcAft>
                <a:spcPts val="800"/>
              </a:spcAft>
            </a:pPr>
            <a:r>
              <a:rPr lang="en-IN" sz="2000" dirty="0">
                <a:effectLst/>
                <a:ea typeface="Calibri" panose="020F0502020204030204" pitchFamily="34" charset="0"/>
                <a:cs typeface="Times New Roman" panose="02020603050405020304" pitchFamily="18" charset="0"/>
              </a:rPr>
              <a:t>  delay(2000);</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lcd.clear</a:t>
            </a:r>
            <a:r>
              <a:rPr lang="en-IN" sz="2000" dirty="0">
                <a:effectLst/>
                <a:ea typeface="Calibri" panose="020F0502020204030204" pitchFamily="34" charset="0"/>
                <a:cs typeface="Times New Roman" panose="02020603050405020304" pitchFamily="18" charset="0"/>
              </a:rPr>
              <a:t>();</a:t>
            </a:r>
          </a:p>
          <a:p>
            <a:pPr algn="just">
              <a:spcAft>
                <a:spcPts val="800"/>
              </a:spcAft>
            </a:pPr>
            <a:r>
              <a:rPr lang="en-IN" sz="2000" dirty="0">
                <a:effectLst/>
                <a:ea typeface="Calibri" panose="020F0502020204030204" pitchFamily="34" charset="0"/>
                <a:cs typeface="Times New Roman" panose="02020603050405020304" pitchFamily="18" charset="0"/>
              </a:rPr>
              <a:t>}</a:t>
            </a:r>
          </a:p>
        </p:txBody>
      </p:sp>
      <p:sp>
        <p:nvSpPr>
          <p:cNvPr id="7" name="TextBox 6">
            <a:extLst>
              <a:ext uri="{FF2B5EF4-FFF2-40B4-BE49-F238E27FC236}">
                <a16:creationId xmlns:a16="http://schemas.microsoft.com/office/drawing/2014/main" id="{6359888F-0CE3-0D05-943B-EA4812DB5F3E}"/>
              </a:ext>
            </a:extLst>
          </p:cNvPr>
          <p:cNvSpPr txBox="1"/>
          <p:nvPr/>
        </p:nvSpPr>
        <p:spPr>
          <a:xfrm>
            <a:off x="5815263" y="239520"/>
            <a:ext cx="5976688" cy="5119350"/>
          </a:xfrm>
          <a:prstGeom prst="rect">
            <a:avLst/>
          </a:prstGeom>
          <a:noFill/>
        </p:spPr>
        <p:txBody>
          <a:bodyPr wrap="square">
            <a:spAutoFit/>
          </a:bodyPr>
          <a:lstStyle/>
          <a:p>
            <a:pPr algn="just">
              <a:spcAft>
                <a:spcPts val="800"/>
              </a:spcAft>
            </a:pPr>
            <a:r>
              <a:rPr lang="en-IN" sz="2000" dirty="0">
                <a:effectLst/>
                <a:ea typeface="Calibri" panose="020F0502020204030204" pitchFamily="34" charset="0"/>
                <a:cs typeface="Times New Roman" panose="02020603050405020304" pitchFamily="18" charset="0"/>
              </a:rPr>
              <a:t>void loop() {</a:t>
            </a:r>
          </a:p>
          <a:p>
            <a:pPr algn="just">
              <a:spcAft>
                <a:spcPts val="800"/>
              </a:spcAft>
            </a:pPr>
            <a:r>
              <a:rPr lang="en-IN" sz="2000" dirty="0">
                <a:effectLst/>
                <a:ea typeface="Calibri" panose="020F0502020204030204" pitchFamily="34" charset="0"/>
                <a:cs typeface="Times New Roman" panose="02020603050405020304" pitchFamily="18" charset="0"/>
              </a:rPr>
              <a:t>  Soil();</a:t>
            </a:r>
          </a:p>
          <a:p>
            <a:pPr algn="just">
              <a:spcAft>
                <a:spcPts val="800"/>
              </a:spcAft>
            </a:pPr>
            <a:r>
              <a:rPr lang="en-IN" sz="2000" dirty="0">
                <a:effectLst/>
                <a:ea typeface="Calibri" panose="020F0502020204030204" pitchFamily="34" charset="0"/>
                <a:cs typeface="Times New Roman" panose="02020603050405020304" pitchFamily="18" charset="0"/>
              </a:rPr>
              <a:t>  // Wait a few seconds between measurements.</a:t>
            </a:r>
          </a:p>
          <a:p>
            <a:pPr algn="just">
              <a:spcAft>
                <a:spcPts val="800"/>
              </a:spcAft>
            </a:pPr>
            <a:r>
              <a:rPr lang="en-IN" sz="2000" dirty="0">
                <a:effectLst/>
                <a:ea typeface="Calibri" panose="020F0502020204030204" pitchFamily="34" charset="0"/>
                <a:cs typeface="Times New Roman" panose="02020603050405020304" pitchFamily="18" charset="0"/>
              </a:rPr>
              <a:t>  delay(2000);</a:t>
            </a:r>
          </a:p>
          <a:p>
            <a:pPr algn="just">
              <a:spcAft>
                <a:spcPts val="800"/>
              </a:spcAft>
            </a:pPr>
            <a:r>
              <a:rPr lang="en-IN" sz="2000" dirty="0">
                <a:effectLst/>
                <a:ea typeface="Calibri" panose="020F0502020204030204" pitchFamily="34" charset="0"/>
                <a:cs typeface="Times New Roman" panose="02020603050405020304" pitchFamily="18" charset="0"/>
              </a:rPr>
              <a:t>  // Reading temperature or humidity takes about 250 milliseconds!</a:t>
            </a:r>
          </a:p>
          <a:p>
            <a:pPr algn="just">
              <a:spcAft>
                <a:spcPts val="800"/>
              </a:spcAft>
            </a:pPr>
            <a:r>
              <a:rPr lang="en-IN" sz="2000" dirty="0">
                <a:effectLst/>
                <a:ea typeface="Calibri" panose="020F0502020204030204" pitchFamily="34" charset="0"/>
                <a:cs typeface="Times New Roman" panose="02020603050405020304" pitchFamily="18" charset="0"/>
              </a:rPr>
              <a:t>  // Sensor readings may also be up to 2 seconds 'old' (its a very slow sensor)</a:t>
            </a:r>
          </a:p>
          <a:p>
            <a:pPr algn="just">
              <a:spcAft>
                <a:spcPts val="800"/>
              </a:spcAft>
            </a:pPr>
            <a:r>
              <a:rPr lang="en-IN" sz="2000" dirty="0">
                <a:effectLst/>
                <a:ea typeface="Calibri" panose="020F0502020204030204" pitchFamily="34" charset="0"/>
                <a:cs typeface="Times New Roman" panose="02020603050405020304" pitchFamily="18" charset="0"/>
              </a:rPr>
              <a:t>  float h = </a:t>
            </a:r>
            <a:r>
              <a:rPr lang="en-IN" sz="2000" dirty="0" err="1">
                <a:effectLst/>
                <a:ea typeface="Calibri" panose="020F0502020204030204" pitchFamily="34" charset="0"/>
                <a:cs typeface="Times New Roman" panose="02020603050405020304" pitchFamily="18" charset="0"/>
              </a:rPr>
              <a:t>dht.readHumidity</a:t>
            </a:r>
            <a:r>
              <a:rPr lang="en-IN" sz="2000" dirty="0">
                <a:effectLst/>
                <a:ea typeface="Calibri" panose="020F0502020204030204" pitchFamily="34" charset="0"/>
                <a:cs typeface="Times New Roman" panose="02020603050405020304" pitchFamily="18" charset="0"/>
              </a:rPr>
              <a:t>();</a:t>
            </a:r>
          </a:p>
          <a:p>
            <a:pPr algn="just">
              <a:spcAft>
                <a:spcPts val="800"/>
              </a:spcAft>
            </a:pPr>
            <a:r>
              <a:rPr lang="en-IN" sz="2000" dirty="0">
                <a:effectLst/>
                <a:ea typeface="Calibri" panose="020F0502020204030204" pitchFamily="34" charset="0"/>
                <a:cs typeface="Times New Roman" panose="02020603050405020304" pitchFamily="18" charset="0"/>
              </a:rPr>
              <a:t>  // Read temperature as Celsius</a:t>
            </a:r>
          </a:p>
          <a:p>
            <a:pPr algn="just">
              <a:spcAft>
                <a:spcPts val="800"/>
              </a:spcAft>
            </a:pPr>
            <a:r>
              <a:rPr lang="en-IN" sz="2000" dirty="0">
                <a:effectLst/>
                <a:ea typeface="Calibri" panose="020F0502020204030204" pitchFamily="34" charset="0"/>
                <a:cs typeface="Times New Roman" panose="02020603050405020304" pitchFamily="18" charset="0"/>
              </a:rPr>
              <a:t>  float t = </a:t>
            </a:r>
            <a:r>
              <a:rPr lang="en-IN" sz="2000" dirty="0" err="1">
                <a:effectLst/>
                <a:ea typeface="Calibri" panose="020F0502020204030204" pitchFamily="34" charset="0"/>
                <a:cs typeface="Times New Roman" panose="02020603050405020304" pitchFamily="18" charset="0"/>
              </a:rPr>
              <a:t>dht.readTemperature</a:t>
            </a:r>
            <a:r>
              <a:rPr lang="en-IN" sz="2000" dirty="0">
                <a:effectLst/>
                <a:ea typeface="Calibri" panose="020F0502020204030204" pitchFamily="34" charset="0"/>
                <a:cs typeface="Times New Roman" panose="02020603050405020304" pitchFamily="18" charset="0"/>
              </a:rPr>
              <a:t>();</a:t>
            </a:r>
          </a:p>
          <a:p>
            <a:pPr algn="just">
              <a:spcAft>
                <a:spcPts val="800"/>
              </a:spcAft>
            </a:pPr>
            <a:r>
              <a:rPr lang="en-IN" sz="2000" dirty="0">
                <a:effectLst/>
                <a:ea typeface="Calibri" panose="020F0502020204030204" pitchFamily="34" charset="0"/>
                <a:cs typeface="Times New Roman" panose="02020603050405020304" pitchFamily="18" charset="0"/>
              </a:rPr>
              <a:t>  // Read temperature as Fahrenheit</a:t>
            </a:r>
          </a:p>
          <a:p>
            <a:pPr algn="just">
              <a:spcAft>
                <a:spcPts val="800"/>
              </a:spcAft>
            </a:pPr>
            <a:r>
              <a:rPr lang="en-IN" sz="2000" dirty="0">
                <a:effectLst/>
                <a:ea typeface="Calibri" panose="020F0502020204030204" pitchFamily="34" charset="0"/>
                <a:cs typeface="Times New Roman" panose="02020603050405020304" pitchFamily="18" charset="0"/>
              </a:rPr>
              <a:t>  float f = </a:t>
            </a:r>
            <a:r>
              <a:rPr lang="en-IN" sz="2000" dirty="0" err="1">
                <a:effectLst/>
                <a:ea typeface="Calibri" panose="020F0502020204030204" pitchFamily="34" charset="0"/>
                <a:cs typeface="Times New Roman" panose="02020603050405020304" pitchFamily="18" charset="0"/>
              </a:rPr>
              <a:t>dht.readTemperature</a:t>
            </a:r>
            <a:r>
              <a:rPr lang="en-IN" sz="2000" dirty="0">
                <a:effectLst/>
                <a:ea typeface="Calibri" panose="020F0502020204030204" pitchFamily="34" charset="0"/>
                <a:cs typeface="Times New Roman" panose="02020603050405020304" pitchFamily="18" charset="0"/>
              </a:rPr>
              <a:t>(true);</a:t>
            </a:r>
          </a:p>
        </p:txBody>
      </p:sp>
    </p:spTree>
    <p:extLst>
      <p:ext uri="{BB962C8B-B14F-4D97-AF65-F5344CB8AC3E}">
        <p14:creationId xmlns:p14="http://schemas.microsoft.com/office/powerpoint/2010/main" val="37915560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12DE42-8B64-F529-CAEA-ABFBD4EB1291}"/>
              </a:ext>
            </a:extLst>
          </p:cNvPr>
          <p:cNvSpPr txBox="1"/>
          <p:nvPr/>
        </p:nvSpPr>
        <p:spPr>
          <a:xfrm>
            <a:off x="388018" y="97175"/>
            <a:ext cx="6093994" cy="6760825"/>
          </a:xfrm>
          <a:prstGeom prst="rect">
            <a:avLst/>
          </a:prstGeom>
          <a:noFill/>
        </p:spPr>
        <p:txBody>
          <a:bodyPr wrap="square">
            <a:spAutoFit/>
          </a:bodyPr>
          <a:lstStyle/>
          <a:p>
            <a:pPr algn="just">
              <a:spcAft>
                <a:spcPts val="800"/>
              </a:spcAft>
            </a:pPr>
            <a:r>
              <a:rPr lang="en-IN" sz="2000" dirty="0">
                <a:effectLst/>
                <a:ea typeface="Calibri" panose="020F0502020204030204" pitchFamily="34" charset="0"/>
                <a:cs typeface="Times New Roman" panose="02020603050405020304" pitchFamily="18" charset="0"/>
              </a:rPr>
              <a:t> // Check if any reads failed and exit early (to try again).</a:t>
            </a:r>
          </a:p>
          <a:p>
            <a:pPr algn="just">
              <a:spcAft>
                <a:spcPts val="800"/>
              </a:spcAft>
            </a:pPr>
            <a:r>
              <a:rPr lang="en-IN" sz="2000" dirty="0">
                <a:effectLst/>
                <a:ea typeface="Calibri" panose="020F0502020204030204" pitchFamily="34" charset="0"/>
                <a:cs typeface="Times New Roman" panose="02020603050405020304" pitchFamily="18" charset="0"/>
              </a:rPr>
              <a:t>  if (</a:t>
            </a:r>
            <a:r>
              <a:rPr lang="en-IN" sz="2000" dirty="0" err="1">
                <a:effectLst/>
                <a:ea typeface="Calibri" panose="020F0502020204030204" pitchFamily="34" charset="0"/>
                <a:cs typeface="Times New Roman" panose="02020603050405020304" pitchFamily="18" charset="0"/>
              </a:rPr>
              <a:t>isnan</a:t>
            </a:r>
            <a:r>
              <a:rPr lang="en-IN" sz="2000" dirty="0">
                <a:effectLst/>
                <a:ea typeface="Calibri" panose="020F0502020204030204" pitchFamily="34" charset="0"/>
                <a:cs typeface="Times New Roman" panose="02020603050405020304" pitchFamily="18" charset="0"/>
              </a:rPr>
              <a:t>(h) || </a:t>
            </a:r>
            <a:r>
              <a:rPr lang="en-IN" sz="2000" dirty="0" err="1">
                <a:effectLst/>
                <a:ea typeface="Calibri" panose="020F0502020204030204" pitchFamily="34" charset="0"/>
                <a:cs typeface="Times New Roman" panose="02020603050405020304" pitchFamily="18" charset="0"/>
              </a:rPr>
              <a:t>isnan</a:t>
            </a:r>
            <a:r>
              <a:rPr lang="en-IN" sz="2000" dirty="0">
                <a:effectLst/>
                <a:ea typeface="Calibri" panose="020F0502020204030204" pitchFamily="34" charset="0"/>
                <a:cs typeface="Times New Roman" panose="02020603050405020304" pitchFamily="18" charset="0"/>
              </a:rPr>
              <a:t>(t) || </a:t>
            </a:r>
            <a:r>
              <a:rPr lang="en-IN" sz="2000" dirty="0" err="1">
                <a:effectLst/>
                <a:ea typeface="Calibri" panose="020F0502020204030204" pitchFamily="34" charset="0"/>
                <a:cs typeface="Times New Roman" panose="02020603050405020304" pitchFamily="18" charset="0"/>
              </a:rPr>
              <a:t>isnan</a:t>
            </a:r>
            <a:r>
              <a:rPr lang="en-IN" sz="2000" dirty="0">
                <a:effectLst/>
                <a:ea typeface="Calibri" panose="020F0502020204030204" pitchFamily="34" charset="0"/>
                <a:cs typeface="Times New Roman" panose="02020603050405020304" pitchFamily="18" charset="0"/>
              </a:rPr>
              <a:t>(f)) {</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Serial.println</a:t>
            </a:r>
            <a:r>
              <a:rPr lang="en-IN" sz="2000" dirty="0">
                <a:effectLst/>
                <a:ea typeface="Calibri" panose="020F0502020204030204" pitchFamily="34" charset="0"/>
                <a:cs typeface="Times New Roman" panose="02020603050405020304" pitchFamily="18" charset="0"/>
              </a:rPr>
              <a:t>("Failed to read from DHT sensor!");</a:t>
            </a:r>
          </a:p>
          <a:p>
            <a:pPr algn="just">
              <a:spcAft>
                <a:spcPts val="800"/>
              </a:spcAft>
            </a:pPr>
            <a:r>
              <a:rPr lang="en-IN" sz="2000" dirty="0">
                <a:effectLst/>
                <a:ea typeface="Calibri" panose="020F0502020204030204" pitchFamily="34" charset="0"/>
                <a:cs typeface="Times New Roman" panose="02020603050405020304" pitchFamily="18" charset="0"/>
              </a:rPr>
              <a:t>    return;</a:t>
            </a:r>
          </a:p>
          <a:p>
            <a:pPr algn="just">
              <a:spcAft>
                <a:spcPts val="800"/>
              </a:spcAft>
            </a:pPr>
            <a:r>
              <a:rPr lang="en-IN" sz="2000" dirty="0">
                <a:effectLst/>
                <a:ea typeface="Calibri" panose="020F0502020204030204" pitchFamily="34" charset="0"/>
                <a:cs typeface="Times New Roman" panose="02020603050405020304" pitchFamily="18" charset="0"/>
              </a:rPr>
              <a:t>  }</a:t>
            </a:r>
          </a:p>
          <a:p>
            <a:pPr algn="just">
              <a:spcAft>
                <a:spcPts val="800"/>
              </a:spcAft>
            </a:pPr>
            <a:r>
              <a:rPr lang="en-IN" sz="2000" dirty="0">
                <a:effectLst/>
                <a:ea typeface="Calibri" panose="020F0502020204030204" pitchFamily="34" charset="0"/>
                <a:cs typeface="Times New Roman" panose="02020603050405020304" pitchFamily="18" charset="0"/>
              </a:rPr>
              <a:t>  // Compute heat index</a:t>
            </a:r>
          </a:p>
          <a:p>
            <a:pPr algn="just">
              <a:spcAft>
                <a:spcPts val="800"/>
              </a:spcAft>
            </a:pPr>
            <a:r>
              <a:rPr lang="en-IN" sz="2000" dirty="0">
                <a:effectLst/>
                <a:ea typeface="Calibri" panose="020F0502020204030204" pitchFamily="34" charset="0"/>
                <a:cs typeface="Times New Roman" panose="02020603050405020304" pitchFamily="18" charset="0"/>
              </a:rPr>
              <a:t>  // Must send in temp in Fahrenheit!</a:t>
            </a:r>
          </a:p>
          <a:p>
            <a:pPr algn="just">
              <a:spcAft>
                <a:spcPts val="800"/>
              </a:spcAft>
            </a:pPr>
            <a:r>
              <a:rPr lang="en-IN" sz="2000" dirty="0">
                <a:effectLst/>
                <a:ea typeface="Calibri" panose="020F0502020204030204" pitchFamily="34" charset="0"/>
                <a:cs typeface="Times New Roman" panose="02020603050405020304" pitchFamily="18" charset="0"/>
              </a:rPr>
              <a:t>  float hi = </a:t>
            </a:r>
            <a:r>
              <a:rPr lang="en-IN" sz="2000" dirty="0" err="1">
                <a:effectLst/>
                <a:ea typeface="Calibri" panose="020F0502020204030204" pitchFamily="34" charset="0"/>
                <a:cs typeface="Times New Roman" panose="02020603050405020304" pitchFamily="18" charset="0"/>
              </a:rPr>
              <a:t>dht.computeHeatIndex</a:t>
            </a:r>
            <a:r>
              <a:rPr lang="en-IN" sz="2000" dirty="0">
                <a:effectLst/>
                <a:ea typeface="Calibri" panose="020F0502020204030204" pitchFamily="34" charset="0"/>
                <a:cs typeface="Times New Roman" panose="02020603050405020304" pitchFamily="18" charset="0"/>
              </a:rPr>
              <a:t>(f, h);</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lcd.print</a:t>
            </a:r>
            <a:r>
              <a:rPr lang="en-IN" sz="2000" dirty="0">
                <a:effectLst/>
                <a:ea typeface="Calibri" panose="020F0502020204030204" pitchFamily="34" charset="0"/>
                <a:cs typeface="Times New Roman" panose="02020603050405020304" pitchFamily="18" charset="0"/>
              </a:rPr>
              <a:t>("Temperature:");</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lcd.print</a:t>
            </a:r>
            <a:r>
              <a:rPr lang="en-IN" sz="2000" dirty="0">
                <a:effectLst/>
                <a:ea typeface="Calibri" panose="020F0502020204030204" pitchFamily="34" charset="0"/>
                <a:cs typeface="Times New Roman" panose="02020603050405020304" pitchFamily="18" charset="0"/>
              </a:rPr>
              <a:t>(t);// display the temperature</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lcd.print</a:t>
            </a:r>
            <a:r>
              <a:rPr lang="en-IN" sz="2000" dirty="0">
                <a:effectLst/>
                <a:ea typeface="Calibri" panose="020F0502020204030204" pitchFamily="34" charset="0"/>
                <a:cs typeface="Times New Roman" panose="02020603050405020304" pitchFamily="18" charset="0"/>
              </a:rPr>
              <a:t>((char)223);</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lcd.setCursor</a:t>
            </a:r>
            <a:r>
              <a:rPr lang="en-IN" sz="2000" dirty="0">
                <a:effectLst/>
                <a:ea typeface="Calibri" panose="020F0502020204030204" pitchFamily="34" charset="0"/>
                <a:cs typeface="Times New Roman" panose="02020603050405020304" pitchFamily="18" charset="0"/>
              </a:rPr>
              <a:t>(0, 1);</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lcd.print</a:t>
            </a:r>
            <a:r>
              <a:rPr lang="en-IN" sz="2000" dirty="0">
                <a:effectLst/>
                <a:ea typeface="Calibri" panose="020F0502020204030204" pitchFamily="34" charset="0"/>
                <a:cs typeface="Times New Roman" panose="02020603050405020304" pitchFamily="18" charset="0"/>
              </a:rPr>
              <a:t>("humidity:");</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lcd.print</a:t>
            </a:r>
            <a:r>
              <a:rPr lang="en-IN" sz="2000" dirty="0">
                <a:effectLst/>
                <a:ea typeface="Calibri" panose="020F0502020204030204" pitchFamily="34" charset="0"/>
                <a:cs typeface="Times New Roman" panose="02020603050405020304" pitchFamily="18" charset="0"/>
              </a:rPr>
              <a:t>(h); // display the humidity</a:t>
            </a:r>
          </a:p>
          <a:p>
            <a:pPr algn="just">
              <a:spcAft>
                <a:spcPts val="800"/>
              </a:spcAft>
            </a:pPr>
            <a:r>
              <a:rPr lang="en-IN" sz="2000" dirty="0">
                <a:effectLst/>
                <a:ea typeface="Calibri" panose="020F0502020204030204" pitchFamily="34" charset="0"/>
                <a:cs typeface="Times New Roman" panose="02020603050405020304" pitchFamily="18" charset="0"/>
              </a:rPr>
              <a:t>  delay(1000);</a:t>
            </a:r>
            <a:endParaRPr lang="en-IN" sz="2000" dirty="0"/>
          </a:p>
        </p:txBody>
      </p:sp>
      <p:sp>
        <p:nvSpPr>
          <p:cNvPr id="7" name="TextBox 6">
            <a:extLst>
              <a:ext uri="{FF2B5EF4-FFF2-40B4-BE49-F238E27FC236}">
                <a16:creationId xmlns:a16="http://schemas.microsoft.com/office/drawing/2014/main" id="{729318E0-477A-3B17-2DCA-8A00683F2732}"/>
              </a:ext>
            </a:extLst>
          </p:cNvPr>
          <p:cNvSpPr txBox="1"/>
          <p:nvPr/>
        </p:nvSpPr>
        <p:spPr>
          <a:xfrm>
            <a:off x="6764755" y="97175"/>
            <a:ext cx="4316329" cy="5324535"/>
          </a:xfrm>
          <a:prstGeom prst="rect">
            <a:avLst/>
          </a:prstGeom>
          <a:noFill/>
        </p:spPr>
        <p:txBody>
          <a:bodyPr wrap="square">
            <a:spAutoFit/>
          </a:bodyPr>
          <a:lstStyle/>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lcd.clear</a:t>
            </a:r>
            <a:r>
              <a:rPr lang="en-IN" sz="2000" dirty="0">
                <a:effectLst/>
                <a:ea typeface="Calibri" panose="020F0502020204030204" pitchFamily="34" charset="0"/>
                <a:cs typeface="Times New Roman" panose="02020603050405020304" pitchFamily="18" charset="0"/>
              </a:rPr>
              <a:t>();</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Serial.print</a:t>
            </a:r>
            <a:r>
              <a:rPr lang="en-IN" sz="2000" dirty="0">
                <a:effectLst/>
                <a:ea typeface="Calibri" panose="020F0502020204030204" pitchFamily="34" charset="0"/>
                <a:cs typeface="Times New Roman" panose="02020603050405020304" pitchFamily="18" charset="0"/>
              </a:rPr>
              <a:t>("Humidity:");</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Serial.print</a:t>
            </a:r>
            <a:r>
              <a:rPr lang="en-IN" sz="2000" dirty="0">
                <a:effectLst/>
                <a:ea typeface="Calibri" panose="020F0502020204030204" pitchFamily="34" charset="0"/>
                <a:cs typeface="Times New Roman" panose="02020603050405020304" pitchFamily="18" charset="0"/>
              </a:rPr>
              <a:t>(h);</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Serial.print</a:t>
            </a:r>
            <a:r>
              <a:rPr lang="en-IN" sz="2000" dirty="0">
                <a:effectLst/>
                <a:ea typeface="Calibri" panose="020F0502020204030204" pitchFamily="34" charset="0"/>
                <a:cs typeface="Times New Roman" panose="02020603050405020304" pitchFamily="18" charset="0"/>
              </a:rPr>
              <a:t>(" %\t");</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Serial.print</a:t>
            </a:r>
            <a:r>
              <a:rPr lang="en-IN" sz="2000" dirty="0">
                <a:effectLst/>
                <a:ea typeface="Calibri" panose="020F0502020204030204" pitchFamily="34" charset="0"/>
                <a:cs typeface="Times New Roman" panose="02020603050405020304" pitchFamily="18" charset="0"/>
              </a:rPr>
              <a:t>("Temperature:");</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Serial.print</a:t>
            </a:r>
            <a:r>
              <a:rPr lang="en-IN" sz="2000" dirty="0">
                <a:effectLst/>
                <a:ea typeface="Calibri" panose="020F0502020204030204" pitchFamily="34" charset="0"/>
                <a:cs typeface="Times New Roman" panose="02020603050405020304" pitchFamily="18" charset="0"/>
              </a:rPr>
              <a:t>(t);</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Serial.print</a:t>
            </a:r>
            <a:r>
              <a:rPr lang="en-IN" sz="2000" dirty="0">
                <a:effectLst/>
                <a:ea typeface="Calibri" panose="020F0502020204030204" pitchFamily="34" charset="0"/>
                <a:cs typeface="Times New Roman" panose="02020603050405020304" pitchFamily="18" charset="0"/>
              </a:rPr>
              <a:t>(" *C ");</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Serial.print</a:t>
            </a:r>
            <a:r>
              <a:rPr lang="en-IN" sz="2000" dirty="0">
                <a:effectLst/>
                <a:ea typeface="Calibri" panose="020F0502020204030204" pitchFamily="34" charset="0"/>
                <a:cs typeface="Times New Roman" panose="02020603050405020304" pitchFamily="18" charset="0"/>
              </a:rPr>
              <a:t>(f);</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Serial.print</a:t>
            </a:r>
            <a:r>
              <a:rPr lang="en-IN" sz="2000" dirty="0">
                <a:effectLst/>
                <a:ea typeface="Calibri" panose="020F0502020204030204" pitchFamily="34" charset="0"/>
                <a:cs typeface="Times New Roman" panose="02020603050405020304" pitchFamily="18" charset="0"/>
              </a:rPr>
              <a:t>(" *F\t");</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Serial.print</a:t>
            </a:r>
            <a:r>
              <a:rPr lang="en-IN" sz="2000" dirty="0">
                <a:effectLst/>
                <a:ea typeface="Calibri" panose="020F0502020204030204" pitchFamily="34" charset="0"/>
                <a:cs typeface="Times New Roman" panose="02020603050405020304" pitchFamily="18" charset="0"/>
              </a:rPr>
              <a:t>("Heat index: ");</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Serial.print</a:t>
            </a:r>
            <a:r>
              <a:rPr lang="en-IN" sz="2000" dirty="0">
                <a:effectLst/>
                <a:ea typeface="Calibri" panose="020F0502020204030204" pitchFamily="34" charset="0"/>
                <a:cs typeface="Times New Roman" panose="02020603050405020304" pitchFamily="18" charset="0"/>
              </a:rPr>
              <a:t>(hi);</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Serial.println</a:t>
            </a:r>
            <a:r>
              <a:rPr lang="en-IN" sz="2000" dirty="0">
                <a:effectLst/>
                <a:ea typeface="Calibri" panose="020F0502020204030204" pitchFamily="34" charset="0"/>
                <a:cs typeface="Times New Roman" panose="02020603050405020304" pitchFamily="18" charset="0"/>
              </a:rPr>
              <a:t>(" *F");</a:t>
            </a:r>
          </a:p>
          <a:p>
            <a:pPr algn="just">
              <a:spcAft>
                <a:spcPts val="800"/>
              </a:spcAft>
            </a:pPr>
            <a:r>
              <a:rPr lang="en-IN" sz="2000" dirty="0">
                <a:effectLst/>
                <a:ea typeface="Calibri" panose="020F0502020204030204" pitchFamily="34" charset="0"/>
                <a:cs typeface="Times New Roman" panose="02020603050405020304" pitchFamily="18" charset="0"/>
              </a:rPr>
              <a:t>}</a:t>
            </a:r>
            <a:endParaRPr lang="en-IN" sz="2000" dirty="0"/>
          </a:p>
        </p:txBody>
      </p:sp>
    </p:spTree>
    <p:extLst>
      <p:ext uri="{BB962C8B-B14F-4D97-AF65-F5344CB8AC3E}">
        <p14:creationId xmlns:p14="http://schemas.microsoft.com/office/powerpoint/2010/main" val="2711369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22702-24A6-4213-A0B9-E9956AC3D02D}"/>
              </a:ext>
            </a:extLst>
          </p:cNvPr>
          <p:cNvSpPr>
            <a:spLocks noGrp="1"/>
          </p:cNvSpPr>
          <p:nvPr>
            <p:ph type="title"/>
          </p:nvPr>
        </p:nvSpPr>
        <p:spPr>
          <a:xfrm>
            <a:off x="1069848" y="0"/>
            <a:ext cx="10058400" cy="1609344"/>
          </a:xfrm>
        </p:spPr>
        <p:txBody>
          <a:bodyPr/>
          <a:lstStyle/>
          <a:p>
            <a:r>
              <a:rPr lang="en-IN" dirty="0"/>
              <a:t>Problem statement </a:t>
            </a:r>
          </a:p>
        </p:txBody>
      </p:sp>
      <p:sp>
        <p:nvSpPr>
          <p:cNvPr id="3" name="Content Placeholder 2">
            <a:extLst>
              <a:ext uri="{FF2B5EF4-FFF2-40B4-BE49-F238E27FC236}">
                <a16:creationId xmlns:a16="http://schemas.microsoft.com/office/drawing/2014/main" id="{D5132111-473E-4E55-A7A5-CA0793602547}"/>
              </a:ext>
            </a:extLst>
          </p:cNvPr>
          <p:cNvSpPr>
            <a:spLocks noGrp="1"/>
          </p:cNvSpPr>
          <p:nvPr>
            <p:ph idx="1"/>
          </p:nvPr>
        </p:nvSpPr>
        <p:spPr>
          <a:xfrm>
            <a:off x="854242" y="1243102"/>
            <a:ext cx="10744200" cy="4050792"/>
          </a:xfrm>
        </p:spPr>
        <p:txBody>
          <a:bodyPr>
            <a:noAutofit/>
          </a:bodyPr>
          <a:lstStyle/>
          <a:p>
            <a:pPr marL="0" indent="0" algn="just">
              <a:spcBef>
                <a:spcPts val="0"/>
              </a:spcBef>
              <a:spcAft>
                <a:spcPts val="0"/>
              </a:spcAft>
              <a:buNone/>
            </a:pPr>
            <a:r>
              <a:rPr lang="en-US" b="1" i="0" dirty="0">
                <a:solidFill>
                  <a:srgbClr val="0E101A"/>
                </a:solidFill>
                <a:effectLst/>
              </a:rPr>
              <a:t>Causes of Crop Failure</a:t>
            </a:r>
          </a:p>
          <a:p>
            <a:pPr algn="just">
              <a:spcBef>
                <a:spcPts val="0"/>
              </a:spcBef>
              <a:spcAft>
                <a:spcPts val="0"/>
              </a:spcAft>
            </a:pPr>
            <a:r>
              <a:rPr lang="en-US" b="1" i="0" dirty="0">
                <a:solidFill>
                  <a:srgbClr val="0E101A"/>
                </a:solidFill>
                <a:effectLst/>
              </a:rPr>
              <a:t>Adverse Climatic Conditions</a:t>
            </a:r>
          </a:p>
          <a:p>
            <a:pPr algn="just">
              <a:spcBef>
                <a:spcPts val="0"/>
              </a:spcBef>
              <a:spcAft>
                <a:spcPts val="0"/>
              </a:spcAft>
            </a:pPr>
            <a:r>
              <a:rPr lang="en-US" b="0" i="0" dirty="0">
                <a:solidFill>
                  <a:srgbClr val="0E101A"/>
                </a:solidFill>
                <a:effectLst/>
              </a:rPr>
              <a:t>Adverse climatic conditions will most probably top the list of the causes of crop failure. </a:t>
            </a:r>
          </a:p>
          <a:p>
            <a:pPr algn="just">
              <a:spcBef>
                <a:spcPts val="0"/>
              </a:spcBef>
              <a:spcAft>
                <a:spcPts val="0"/>
              </a:spcAft>
            </a:pPr>
            <a:r>
              <a:rPr lang="en-US" b="0" i="0" dirty="0">
                <a:solidFill>
                  <a:srgbClr val="0E101A"/>
                </a:solidFill>
                <a:effectLst/>
              </a:rPr>
              <a:t>Adverse weather conditions include conditions that are too harsh for crops to survive, including extremely cold or extremely hot temperatures. </a:t>
            </a:r>
          </a:p>
          <a:p>
            <a:pPr algn="just">
              <a:spcBef>
                <a:spcPts val="0"/>
              </a:spcBef>
              <a:spcAft>
                <a:spcPts val="0"/>
              </a:spcAft>
            </a:pPr>
            <a:r>
              <a:rPr lang="en-US" b="0" i="0" dirty="0">
                <a:solidFill>
                  <a:srgbClr val="0E101A"/>
                </a:solidFill>
                <a:effectLst/>
              </a:rPr>
              <a:t>These adverse weather conditions cause the crops to either dry up due to the scorching sun or fail to grow due to extremely cold conditions.</a:t>
            </a:r>
            <a:endParaRPr lang="en-US" dirty="0">
              <a:solidFill>
                <a:srgbClr val="0E101A"/>
              </a:solidFill>
            </a:endParaRPr>
          </a:p>
          <a:p>
            <a:pPr marL="0" indent="0" algn="just">
              <a:spcBef>
                <a:spcPts val="0"/>
              </a:spcBef>
              <a:spcAft>
                <a:spcPts val="0"/>
              </a:spcAft>
              <a:buNone/>
            </a:pPr>
            <a:r>
              <a:rPr lang="en-US" b="1" i="0" dirty="0">
                <a:solidFill>
                  <a:srgbClr val="0E101A"/>
                </a:solidFill>
                <a:effectLst/>
              </a:rPr>
              <a:t>Unpredictable Weather Conditions</a:t>
            </a:r>
          </a:p>
          <a:p>
            <a:pPr algn="just">
              <a:spcBef>
                <a:spcPts val="0"/>
              </a:spcBef>
              <a:spcAft>
                <a:spcPts val="0"/>
              </a:spcAft>
            </a:pPr>
            <a:r>
              <a:rPr lang="en-US" b="0" i="0" dirty="0">
                <a:solidFill>
                  <a:srgbClr val="0E101A"/>
                </a:solidFill>
                <a:effectLst/>
              </a:rPr>
              <a:t>In the recent past, the climatic and weather conditions have been quite unpredictable. </a:t>
            </a:r>
          </a:p>
          <a:p>
            <a:pPr algn="just">
              <a:spcBef>
                <a:spcPts val="0"/>
              </a:spcBef>
              <a:spcAft>
                <a:spcPts val="0"/>
              </a:spcAft>
            </a:pPr>
            <a:r>
              <a:rPr lang="en-US" b="0" i="0" dirty="0">
                <a:solidFill>
                  <a:srgbClr val="0E101A"/>
                </a:solidFill>
                <a:effectLst/>
              </a:rPr>
              <a:t>The sequence of the cultivation seasons has been interrupted by the constant change in weather conditions. </a:t>
            </a:r>
          </a:p>
          <a:p>
            <a:pPr algn="just">
              <a:spcBef>
                <a:spcPts val="0"/>
              </a:spcBef>
              <a:spcAft>
                <a:spcPts val="0"/>
              </a:spcAft>
            </a:pPr>
            <a:r>
              <a:rPr lang="en-US" b="0" i="0" dirty="0">
                <a:solidFill>
                  <a:srgbClr val="0E101A"/>
                </a:solidFill>
                <a:effectLst/>
              </a:rPr>
              <a:t>For instance, an extended period of drought, prolonged wet season, flash floods, and a complete change of season. </a:t>
            </a:r>
          </a:p>
          <a:p>
            <a:pPr algn="just">
              <a:spcBef>
                <a:spcPts val="0"/>
              </a:spcBef>
              <a:spcAft>
                <a:spcPts val="0"/>
              </a:spcAft>
            </a:pPr>
            <a:r>
              <a:rPr lang="en-US" b="0" i="0" dirty="0">
                <a:solidFill>
                  <a:srgbClr val="0E101A"/>
                </a:solidFill>
                <a:effectLst/>
              </a:rPr>
              <a:t>The unpredictable weather conditions are a result of global warming and other human activities.</a:t>
            </a:r>
          </a:p>
          <a:p>
            <a:pPr marL="0" indent="0" algn="just">
              <a:spcBef>
                <a:spcPts val="0"/>
              </a:spcBef>
              <a:spcAft>
                <a:spcPts val="0"/>
              </a:spcAft>
              <a:buNone/>
            </a:pPr>
            <a:r>
              <a:rPr lang="en-US" b="1" i="0" dirty="0">
                <a:solidFill>
                  <a:srgbClr val="0E101A"/>
                </a:solidFill>
                <a:effectLst/>
              </a:rPr>
              <a:t>Pests and Diseases</a:t>
            </a:r>
          </a:p>
          <a:p>
            <a:pPr algn="just">
              <a:spcBef>
                <a:spcPts val="0"/>
              </a:spcBef>
              <a:spcAft>
                <a:spcPts val="0"/>
              </a:spcAft>
            </a:pPr>
            <a:r>
              <a:rPr lang="en-US" b="0" i="0" dirty="0">
                <a:solidFill>
                  <a:srgbClr val="0E101A"/>
                </a:solidFill>
                <a:effectLst/>
              </a:rPr>
              <a:t>Several pests affect the growth of crops in the fields. Some of these pests tend to be expensive to curb. </a:t>
            </a:r>
          </a:p>
          <a:p>
            <a:pPr algn="just">
              <a:spcBef>
                <a:spcPts val="0"/>
              </a:spcBef>
              <a:spcAft>
                <a:spcPts val="0"/>
              </a:spcAft>
            </a:pPr>
            <a:endParaRPr lang="en-US" b="0" i="0" dirty="0">
              <a:solidFill>
                <a:srgbClr val="0E101A"/>
              </a:solidFill>
              <a:effectLst/>
            </a:endParaRPr>
          </a:p>
          <a:p>
            <a:pPr algn="just">
              <a:spcBef>
                <a:spcPts val="0"/>
              </a:spcBef>
              <a:spcAft>
                <a:spcPts val="0"/>
              </a:spcAft>
            </a:pPr>
            <a:br>
              <a:rPr lang="en-US" b="0" i="0" dirty="0">
                <a:solidFill>
                  <a:srgbClr val="0E101A"/>
                </a:solidFill>
                <a:effectLst/>
              </a:rPr>
            </a:br>
            <a:endParaRPr lang="en-US" b="0" i="0" dirty="0">
              <a:solidFill>
                <a:srgbClr val="0E101A"/>
              </a:solidFill>
              <a:effectLst/>
            </a:endParaRPr>
          </a:p>
          <a:p>
            <a:endParaRPr lang="en-IN" dirty="0"/>
          </a:p>
        </p:txBody>
      </p:sp>
    </p:spTree>
    <p:extLst>
      <p:ext uri="{BB962C8B-B14F-4D97-AF65-F5344CB8AC3E}">
        <p14:creationId xmlns:p14="http://schemas.microsoft.com/office/powerpoint/2010/main" val="41284845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E5388F-7CBD-D788-9FA9-91E8B821FD2B}"/>
              </a:ext>
            </a:extLst>
          </p:cNvPr>
          <p:cNvSpPr txBox="1"/>
          <p:nvPr/>
        </p:nvSpPr>
        <p:spPr>
          <a:xfrm>
            <a:off x="580523" y="0"/>
            <a:ext cx="11342771" cy="6555641"/>
          </a:xfrm>
          <a:prstGeom prst="rect">
            <a:avLst/>
          </a:prstGeom>
          <a:noFill/>
        </p:spPr>
        <p:txBody>
          <a:bodyPr wrap="square">
            <a:spAutoFit/>
          </a:bodyPr>
          <a:lstStyle/>
          <a:p>
            <a:pPr algn="just">
              <a:spcAft>
                <a:spcPts val="800"/>
              </a:spcAft>
            </a:pPr>
            <a:r>
              <a:rPr lang="en-IN" sz="2000" dirty="0">
                <a:effectLst/>
                <a:ea typeface="Calibri" panose="020F0502020204030204" pitchFamily="34" charset="0"/>
                <a:cs typeface="Times New Roman" panose="02020603050405020304" pitchFamily="18" charset="0"/>
              </a:rPr>
              <a:t>void Soil()</a:t>
            </a:r>
          </a:p>
          <a:p>
            <a:pPr algn="just">
              <a:spcAft>
                <a:spcPts val="800"/>
              </a:spcAft>
            </a:pPr>
            <a:r>
              <a:rPr lang="en-IN" sz="2000" dirty="0">
                <a:effectLst/>
                <a:ea typeface="Calibri" panose="020F0502020204030204" pitchFamily="34" charset="0"/>
                <a:cs typeface="Times New Roman" panose="02020603050405020304" pitchFamily="18" charset="0"/>
              </a:rPr>
              <a:t>{</a:t>
            </a:r>
          </a:p>
          <a:p>
            <a:pPr algn="just">
              <a:spcAft>
                <a:spcPts val="800"/>
              </a:spcAft>
            </a:pPr>
            <a:r>
              <a:rPr lang="en-IN" sz="2000" dirty="0">
                <a:effectLst/>
                <a:ea typeface="Calibri" panose="020F0502020204030204" pitchFamily="34" charset="0"/>
                <a:cs typeface="Times New Roman" panose="02020603050405020304" pitchFamily="18" charset="0"/>
              </a:rPr>
              <a:t>  int </a:t>
            </a:r>
            <a:r>
              <a:rPr lang="en-IN" sz="2000" dirty="0" err="1">
                <a:effectLst/>
                <a:ea typeface="Calibri" panose="020F0502020204030204" pitchFamily="34" charset="0"/>
                <a:cs typeface="Times New Roman" panose="02020603050405020304" pitchFamily="18" charset="0"/>
              </a:rPr>
              <a:t>sensorStatus</a:t>
            </a:r>
            <a:r>
              <a:rPr lang="en-IN" sz="2000" dirty="0">
                <a:effectLst/>
                <a:ea typeface="Calibri" panose="020F0502020204030204" pitchFamily="34" charset="0"/>
                <a:cs typeface="Times New Roman" panose="02020603050405020304" pitchFamily="18" charset="0"/>
              </a:rPr>
              <a:t> = </a:t>
            </a:r>
            <a:r>
              <a:rPr lang="en-IN" sz="2000" dirty="0" err="1">
                <a:effectLst/>
                <a:ea typeface="Calibri" panose="020F0502020204030204" pitchFamily="34" charset="0"/>
                <a:cs typeface="Times New Roman" panose="02020603050405020304" pitchFamily="18" charset="0"/>
              </a:rPr>
              <a:t>digitalRead</a:t>
            </a:r>
            <a:r>
              <a:rPr lang="en-IN" sz="2000" dirty="0">
                <a:effectLst/>
                <a:ea typeface="Calibri" panose="020F0502020204030204" pitchFamily="34" charset="0"/>
                <a:cs typeface="Times New Roman" panose="02020603050405020304" pitchFamily="18" charset="0"/>
              </a:rPr>
              <a:t>(</a:t>
            </a:r>
            <a:r>
              <a:rPr lang="en-IN" sz="2000" dirty="0" err="1">
                <a:effectLst/>
                <a:ea typeface="Calibri" panose="020F0502020204030204" pitchFamily="34" charset="0"/>
                <a:cs typeface="Times New Roman" panose="02020603050405020304" pitchFamily="18" charset="0"/>
              </a:rPr>
              <a:t>sensorPin</a:t>
            </a:r>
            <a:r>
              <a:rPr lang="en-IN" sz="2000" dirty="0">
                <a:effectLst/>
                <a:ea typeface="Calibri" panose="020F0502020204030204" pitchFamily="34" charset="0"/>
                <a:cs typeface="Times New Roman" panose="02020603050405020304" pitchFamily="18" charset="0"/>
              </a:rPr>
              <a:t>); // Set the GPIO as Input</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Serial.print</a:t>
            </a:r>
            <a:r>
              <a:rPr lang="en-IN" sz="2000" dirty="0">
                <a:effectLst/>
                <a:ea typeface="Calibri" panose="020F0502020204030204" pitchFamily="34" charset="0"/>
                <a:cs typeface="Times New Roman" panose="02020603050405020304" pitchFamily="18" charset="0"/>
              </a:rPr>
              <a:t>(</a:t>
            </a:r>
            <a:r>
              <a:rPr lang="en-IN" sz="2000" dirty="0" err="1">
                <a:effectLst/>
                <a:ea typeface="Calibri" panose="020F0502020204030204" pitchFamily="34" charset="0"/>
                <a:cs typeface="Times New Roman" panose="02020603050405020304" pitchFamily="18" charset="0"/>
              </a:rPr>
              <a:t>sensorStatus</a:t>
            </a:r>
            <a:r>
              <a:rPr lang="en-IN" sz="2000" dirty="0">
                <a:effectLst/>
                <a:ea typeface="Calibri" panose="020F0502020204030204" pitchFamily="34" charset="0"/>
                <a:cs typeface="Times New Roman" panose="02020603050405020304" pitchFamily="18" charset="0"/>
              </a:rPr>
              <a:t>);</a:t>
            </a:r>
          </a:p>
          <a:p>
            <a:pPr algn="just">
              <a:spcAft>
                <a:spcPts val="800"/>
              </a:spcAft>
            </a:pPr>
            <a:r>
              <a:rPr lang="en-IN" sz="2000" dirty="0">
                <a:effectLst/>
                <a:ea typeface="Calibri" panose="020F0502020204030204" pitchFamily="34" charset="0"/>
                <a:cs typeface="Times New Roman" panose="02020603050405020304" pitchFamily="18" charset="0"/>
              </a:rPr>
              <a:t>  if (</a:t>
            </a:r>
            <a:r>
              <a:rPr lang="en-IN" sz="2000" dirty="0" err="1">
                <a:effectLst/>
                <a:ea typeface="Calibri" panose="020F0502020204030204" pitchFamily="34" charset="0"/>
                <a:cs typeface="Times New Roman" panose="02020603050405020304" pitchFamily="18" charset="0"/>
              </a:rPr>
              <a:t>sensorStatus</a:t>
            </a:r>
            <a:r>
              <a:rPr lang="en-IN" sz="2000" dirty="0">
                <a:effectLst/>
                <a:ea typeface="Calibri" panose="020F0502020204030204" pitchFamily="34" charset="0"/>
                <a:cs typeface="Times New Roman" panose="02020603050405020304" pitchFamily="18" charset="0"/>
              </a:rPr>
              <a:t> == 1) // Check if the pin high or not</a:t>
            </a:r>
          </a:p>
          <a:p>
            <a:pPr algn="just">
              <a:spcAft>
                <a:spcPts val="800"/>
              </a:spcAft>
            </a:pPr>
            <a:r>
              <a:rPr lang="en-IN" sz="2000" dirty="0">
                <a:effectLst/>
                <a:ea typeface="Calibri" panose="020F0502020204030204" pitchFamily="34" charset="0"/>
                <a:cs typeface="Times New Roman" panose="02020603050405020304" pitchFamily="18" charset="0"/>
              </a:rPr>
              <a:t>  {</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digitalWrite</a:t>
            </a:r>
            <a:r>
              <a:rPr lang="en-IN" sz="2000" dirty="0">
                <a:effectLst/>
                <a:ea typeface="Calibri" panose="020F0502020204030204" pitchFamily="34" charset="0"/>
                <a:cs typeface="Times New Roman" panose="02020603050405020304" pitchFamily="18" charset="0"/>
              </a:rPr>
              <a:t>(Relay, LOW); // LED LOW</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Serial.println</a:t>
            </a:r>
            <a:r>
              <a:rPr lang="en-IN" sz="2000" dirty="0">
                <a:effectLst/>
                <a:ea typeface="Calibri" panose="020F0502020204030204" pitchFamily="34" charset="0"/>
                <a:cs typeface="Times New Roman" panose="02020603050405020304" pitchFamily="18" charset="0"/>
              </a:rPr>
              <a:t>("Motion Ended!"); // print Motion Detected! on the serial monitor window</a:t>
            </a:r>
          </a:p>
          <a:p>
            <a:pPr algn="just">
              <a:spcAft>
                <a:spcPts val="800"/>
              </a:spcAft>
            </a:pPr>
            <a:r>
              <a:rPr lang="en-IN" sz="2000" dirty="0">
                <a:effectLst/>
                <a:ea typeface="Calibri" panose="020F0502020204030204" pitchFamily="34" charset="0"/>
                <a:cs typeface="Times New Roman" panose="02020603050405020304" pitchFamily="18" charset="0"/>
              </a:rPr>
              <a:t>  }</a:t>
            </a:r>
          </a:p>
          <a:p>
            <a:pPr algn="just">
              <a:spcAft>
                <a:spcPts val="800"/>
              </a:spcAft>
            </a:pPr>
            <a:r>
              <a:rPr lang="en-IN" sz="2000" dirty="0">
                <a:effectLst/>
                <a:ea typeface="Calibri" panose="020F0502020204030204" pitchFamily="34" charset="0"/>
                <a:cs typeface="Times New Roman" panose="02020603050405020304" pitchFamily="18" charset="0"/>
              </a:rPr>
              <a:t>  else</a:t>
            </a:r>
          </a:p>
          <a:p>
            <a:pPr algn="just">
              <a:spcAft>
                <a:spcPts val="800"/>
              </a:spcAft>
            </a:pPr>
            <a:r>
              <a:rPr lang="en-IN" sz="2000" dirty="0">
                <a:effectLst/>
                <a:ea typeface="Calibri" panose="020F0502020204030204" pitchFamily="34" charset="0"/>
                <a:cs typeface="Times New Roman" panose="02020603050405020304" pitchFamily="18" charset="0"/>
              </a:rPr>
              <a:t>  {</a:t>
            </a:r>
          </a:p>
          <a:p>
            <a:pPr algn="just">
              <a:spcAft>
                <a:spcPts val="800"/>
              </a:spcAft>
            </a:pPr>
            <a:r>
              <a:rPr lang="en-IN" sz="2000" dirty="0">
                <a:effectLst/>
                <a:ea typeface="Calibri" panose="020F0502020204030204" pitchFamily="34" charset="0"/>
                <a:cs typeface="Times New Roman" panose="02020603050405020304" pitchFamily="18" charset="0"/>
              </a:rPr>
              <a:t>    //else turn on the onboard LED</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digitalWrite</a:t>
            </a:r>
            <a:r>
              <a:rPr lang="en-IN" sz="2000" dirty="0">
                <a:effectLst/>
                <a:ea typeface="Calibri" panose="020F0502020204030204" pitchFamily="34" charset="0"/>
                <a:cs typeface="Times New Roman" panose="02020603050405020304" pitchFamily="18" charset="0"/>
              </a:rPr>
              <a:t>(Relay, HIGH); // LED High</a:t>
            </a:r>
          </a:p>
          <a:p>
            <a:pPr algn="just">
              <a:spcAft>
                <a:spcPts val="800"/>
              </a:spcAft>
            </a:pPr>
            <a:r>
              <a:rPr lang="en-IN" sz="2000" dirty="0">
                <a:effectLst/>
                <a:ea typeface="Calibri" panose="020F0502020204030204" pitchFamily="34" charset="0"/>
                <a:cs typeface="Times New Roman" panose="02020603050405020304" pitchFamily="18" charset="0"/>
              </a:rPr>
              <a:t>    </a:t>
            </a:r>
            <a:r>
              <a:rPr lang="en-IN" sz="2000" dirty="0" err="1">
                <a:effectLst/>
                <a:ea typeface="Calibri" panose="020F0502020204030204" pitchFamily="34" charset="0"/>
                <a:cs typeface="Times New Roman" panose="02020603050405020304" pitchFamily="18" charset="0"/>
              </a:rPr>
              <a:t>Serial.println</a:t>
            </a:r>
            <a:r>
              <a:rPr lang="en-IN" sz="2000" dirty="0">
                <a:effectLst/>
                <a:ea typeface="Calibri" panose="020F0502020204030204" pitchFamily="34" charset="0"/>
                <a:cs typeface="Times New Roman" panose="02020603050405020304" pitchFamily="18" charset="0"/>
              </a:rPr>
              <a:t>("Motion Detected!"); // print Motion Ended! on the serial monitor window</a:t>
            </a:r>
          </a:p>
          <a:p>
            <a:pPr algn="just">
              <a:spcAft>
                <a:spcPts val="800"/>
              </a:spcAft>
            </a:pPr>
            <a:r>
              <a:rPr lang="en-IN" sz="2000" dirty="0">
                <a:effectLst/>
                <a:ea typeface="Calibri" panose="020F0502020204030204" pitchFamily="34" charset="0"/>
                <a:cs typeface="Times New Roman" panose="02020603050405020304" pitchFamily="18" charset="0"/>
              </a:rPr>
              <a:t>  }</a:t>
            </a:r>
          </a:p>
          <a:p>
            <a:pPr algn="just">
              <a:spcAft>
                <a:spcPts val="800"/>
              </a:spcAft>
            </a:pPr>
            <a:r>
              <a:rPr lang="en-IN" sz="2000" dirty="0">
                <a:effectLst/>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355672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267BA-5BFF-4289-BE51-CEAC88558E09}"/>
              </a:ext>
            </a:extLst>
          </p:cNvPr>
          <p:cNvSpPr>
            <a:spLocks noGrp="1"/>
          </p:cNvSpPr>
          <p:nvPr>
            <p:ph type="title"/>
          </p:nvPr>
        </p:nvSpPr>
        <p:spPr/>
        <p:txBody>
          <a:bodyPr/>
          <a:lstStyle/>
          <a:p>
            <a:r>
              <a:rPr lang="en-IN" dirty="0"/>
              <a:t>Possible Outcomes </a:t>
            </a:r>
          </a:p>
        </p:txBody>
      </p:sp>
      <p:sp>
        <p:nvSpPr>
          <p:cNvPr id="3" name="Content Placeholder 2">
            <a:extLst>
              <a:ext uri="{FF2B5EF4-FFF2-40B4-BE49-F238E27FC236}">
                <a16:creationId xmlns:a16="http://schemas.microsoft.com/office/drawing/2014/main" id="{49789BF9-60A3-40FA-913D-9488B0A3BA7D}"/>
              </a:ext>
            </a:extLst>
          </p:cNvPr>
          <p:cNvSpPr>
            <a:spLocks noGrp="1"/>
          </p:cNvSpPr>
          <p:nvPr>
            <p:ph idx="1"/>
          </p:nvPr>
        </p:nvSpPr>
        <p:spPr/>
        <p:txBody>
          <a:bodyPr>
            <a:normAutofit/>
          </a:bodyPr>
          <a:lstStyle/>
          <a:p>
            <a:pPr algn="just"/>
            <a:r>
              <a:rPr lang="en-US" i="0" dirty="0">
                <a:solidFill>
                  <a:srgbClr val="202124"/>
                </a:solidFill>
                <a:effectLst/>
              </a:rPr>
              <a:t>Technology is making giant strides, meaning that farmers who get ahead of the curve and invest now, can start to become more efficient, produce healthier crops and increase their margins.</a:t>
            </a:r>
            <a:endParaRPr lang="en-US" i="0" dirty="0">
              <a:solidFill>
                <a:srgbClr val="202124"/>
              </a:solidFill>
              <a:effectLst/>
              <a:cs typeface="Arial" panose="020B0604020202020204" pitchFamily="34" charset="0"/>
            </a:endParaRPr>
          </a:p>
          <a:p>
            <a:pPr algn="just"/>
            <a:r>
              <a:rPr lang="en-US" i="0" dirty="0">
                <a:solidFill>
                  <a:srgbClr val="202124"/>
                </a:solidFill>
                <a:effectLst/>
                <a:cs typeface="Arial" panose="020B0604020202020204" pitchFamily="34" charset="0"/>
              </a:rPr>
              <a:t>Agricultural robots automate slow, repetitive, and dull tasks for farmers, allowing them to focus more on improving overall production yields, which will be vital as the world's population increases.</a:t>
            </a:r>
          </a:p>
          <a:p>
            <a:pPr algn="just"/>
            <a:r>
              <a:rPr lang="en-US" i="0" dirty="0">
                <a:solidFill>
                  <a:srgbClr val="202124"/>
                </a:solidFill>
                <a:effectLst/>
              </a:rPr>
              <a:t>Farm automation practices can make agriculture more profitable while also reducing the ecological footprint of farming at the same time. </a:t>
            </a:r>
          </a:p>
          <a:p>
            <a:pPr algn="just"/>
            <a:r>
              <a:rPr lang="en-US" i="0" dirty="0">
                <a:solidFill>
                  <a:srgbClr val="202124"/>
                </a:solidFill>
                <a:effectLst/>
              </a:rPr>
              <a:t>Site-specific application software can reduce the amount of pesticides and fertilizer used while also reducing greenhouse gas emissions.</a:t>
            </a:r>
          </a:p>
          <a:p>
            <a:pPr marL="0" indent="0" algn="just">
              <a:buNone/>
            </a:pPr>
            <a:endParaRPr lang="en-IN" dirty="0">
              <a:cs typeface="Arial" panose="020B0604020202020204" pitchFamily="34" charset="0"/>
            </a:endParaRPr>
          </a:p>
        </p:txBody>
      </p:sp>
    </p:spTree>
    <p:extLst>
      <p:ext uri="{BB962C8B-B14F-4D97-AF65-F5344CB8AC3E}">
        <p14:creationId xmlns:p14="http://schemas.microsoft.com/office/powerpoint/2010/main" val="2417692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92F17-F989-40D5-BC27-BE7505AA3359}"/>
              </a:ext>
            </a:extLst>
          </p:cNvPr>
          <p:cNvSpPr>
            <a:spLocks noGrp="1"/>
          </p:cNvSpPr>
          <p:nvPr>
            <p:ph type="title"/>
          </p:nvPr>
        </p:nvSpPr>
        <p:spPr/>
        <p:txBody>
          <a:bodyPr/>
          <a:lstStyle/>
          <a:p>
            <a:r>
              <a:rPr lang="en-IN" dirty="0"/>
              <a:t>Advantages </a:t>
            </a:r>
          </a:p>
        </p:txBody>
      </p:sp>
      <p:sp>
        <p:nvSpPr>
          <p:cNvPr id="3" name="Content Placeholder 2">
            <a:extLst>
              <a:ext uri="{FF2B5EF4-FFF2-40B4-BE49-F238E27FC236}">
                <a16:creationId xmlns:a16="http://schemas.microsoft.com/office/drawing/2014/main" id="{5D952CC2-59CE-4C9F-A7E0-B164E42DE942}"/>
              </a:ext>
            </a:extLst>
          </p:cNvPr>
          <p:cNvSpPr>
            <a:spLocks noGrp="1"/>
          </p:cNvSpPr>
          <p:nvPr>
            <p:ph idx="1"/>
          </p:nvPr>
        </p:nvSpPr>
        <p:spPr/>
        <p:txBody>
          <a:bodyPr/>
          <a:lstStyle/>
          <a:p>
            <a:r>
              <a:rPr lang="en-IN" dirty="0"/>
              <a:t>Reduces </a:t>
            </a:r>
            <a:r>
              <a:rPr lang="en-IN" dirty="0" err="1"/>
              <a:t>labor</a:t>
            </a:r>
            <a:r>
              <a:rPr lang="en-IN" dirty="0"/>
              <a:t> cost </a:t>
            </a:r>
          </a:p>
          <a:p>
            <a:r>
              <a:rPr lang="en-IN" dirty="0"/>
              <a:t>Reduces human intervention.</a:t>
            </a:r>
          </a:p>
          <a:p>
            <a:r>
              <a:rPr lang="en-IN" dirty="0"/>
              <a:t>Minimum time consumption </a:t>
            </a:r>
          </a:p>
          <a:p>
            <a:r>
              <a:rPr lang="en-IN" dirty="0"/>
              <a:t>Higher plant growth rates. </a:t>
            </a:r>
          </a:p>
          <a:p>
            <a:r>
              <a:rPr lang="en-IN" dirty="0"/>
              <a:t>Less failures crops. </a:t>
            </a:r>
          </a:p>
          <a:p>
            <a:r>
              <a:rPr lang="en-IN" dirty="0"/>
              <a:t>Saves much water considering atmosphere sepal value .</a:t>
            </a:r>
          </a:p>
          <a:p>
            <a:endParaRPr lang="en-IN" dirty="0"/>
          </a:p>
        </p:txBody>
      </p:sp>
    </p:spTree>
    <p:extLst>
      <p:ext uri="{BB962C8B-B14F-4D97-AF65-F5344CB8AC3E}">
        <p14:creationId xmlns:p14="http://schemas.microsoft.com/office/powerpoint/2010/main" val="136107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B96C9-1A48-4839-8635-A3E0F934DB45}"/>
              </a:ext>
            </a:extLst>
          </p:cNvPr>
          <p:cNvSpPr>
            <a:spLocks noGrp="1"/>
          </p:cNvSpPr>
          <p:nvPr>
            <p:ph type="title"/>
          </p:nvPr>
        </p:nvSpPr>
        <p:spPr/>
        <p:txBody>
          <a:bodyPr/>
          <a:lstStyle/>
          <a:p>
            <a:r>
              <a:rPr lang="en-IN" dirty="0"/>
              <a:t>Proposed Plan of action </a:t>
            </a:r>
          </a:p>
        </p:txBody>
      </p:sp>
      <p:pic>
        <p:nvPicPr>
          <p:cNvPr id="5" name="Content Placeholder 4">
            <a:extLst>
              <a:ext uri="{FF2B5EF4-FFF2-40B4-BE49-F238E27FC236}">
                <a16:creationId xmlns:a16="http://schemas.microsoft.com/office/drawing/2014/main" id="{DC08E1F4-9C14-4A15-B562-66B3289CDA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5211" y="2093976"/>
            <a:ext cx="8858050" cy="4604753"/>
          </a:xfrm>
        </p:spPr>
      </p:pic>
    </p:spTree>
    <p:extLst>
      <p:ext uri="{BB962C8B-B14F-4D97-AF65-F5344CB8AC3E}">
        <p14:creationId xmlns:p14="http://schemas.microsoft.com/office/powerpoint/2010/main" val="3719321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D22A-1286-4080-9939-EADC8FBFEA9A}"/>
              </a:ext>
            </a:extLst>
          </p:cNvPr>
          <p:cNvSpPr>
            <a:spLocks noGrp="1"/>
          </p:cNvSpPr>
          <p:nvPr>
            <p:ph type="title"/>
          </p:nvPr>
        </p:nvSpPr>
        <p:spPr>
          <a:xfrm>
            <a:off x="1069848" y="0"/>
            <a:ext cx="10058400" cy="1609344"/>
          </a:xfrm>
        </p:spPr>
        <p:txBody>
          <a:bodyPr/>
          <a:lstStyle/>
          <a:p>
            <a:r>
              <a:rPr lang="en-IN" dirty="0"/>
              <a:t>References </a:t>
            </a:r>
          </a:p>
        </p:txBody>
      </p:sp>
      <p:sp>
        <p:nvSpPr>
          <p:cNvPr id="3" name="Content Placeholder 2">
            <a:extLst>
              <a:ext uri="{FF2B5EF4-FFF2-40B4-BE49-F238E27FC236}">
                <a16:creationId xmlns:a16="http://schemas.microsoft.com/office/drawing/2014/main" id="{F789ECD9-F7E8-4D31-8DA9-A63DD94FABE4}"/>
              </a:ext>
            </a:extLst>
          </p:cNvPr>
          <p:cNvSpPr>
            <a:spLocks noGrp="1"/>
          </p:cNvSpPr>
          <p:nvPr>
            <p:ph idx="1"/>
          </p:nvPr>
        </p:nvSpPr>
        <p:spPr>
          <a:xfrm>
            <a:off x="601578" y="1152144"/>
            <a:ext cx="11454064" cy="4050792"/>
          </a:xfrm>
        </p:spPr>
        <p:txBody>
          <a:bodyPr>
            <a:noAutofit/>
          </a:bodyPr>
          <a:lstStyle/>
          <a:p>
            <a:pPr marL="0" indent="0" algn="just">
              <a:buNone/>
            </a:pPr>
            <a:r>
              <a:rPr lang="en-IN" dirty="0"/>
              <a:t>[1] </a:t>
            </a:r>
            <a:r>
              <a:rPr lang="en-IN" dirty="0" err="1"/>
              <a:t>AndrewEnglish</a:t>
            </a:r>
            <a:r>
              <a:rPr lang="en-IN" dirty="0"/>
              <a:t>, Patrick Ross, David Ball, “Vision Based Guidance for Robot Navigation in Agriculture, Member, IEEE, Peter </a:t>
            </a:r>
            <a:r>
              <a:rPr lang="en-IN" dirty="0" err="1"/>
              <a:t>Corke</a:t>
            </a:r>
            <a:r>
              <a:rPr lang="en-IN" dirty="0"/>
              <a:t>, Fellow,IEEE-2014 </a:t>
            </a:r>
          </a:p>
          <a:p>
            <a:pPr marL="0" indent="0" algn="just">
              <a:buNone/>
            </a:pPr>
            <a:r>
              <a:rPr lang="en-IN" dirty="0"/>
              <a:t>[2] Chung L. Chang “Zigbee-assisted Mobile Robot Gardener”, Senior Member, </a:t>
            </a:r>
            <a:r>
              <a:rPr lang="en-IN" dirty="0" err="1"/>
              <a:t>IEEE,andJia</a:t>
            </a:r>
            <a:r>
              <a:rPr lang="en-IN" dirty="0"/>
              <a:t> H. </a:t>
            </a:r>
            <a:r>
              <a:rPr lang="en-IN" dirty="0" err="1"/>
              <a:t>Jhu</a:t>
            </a:r>
            <a:r>
              <a:rPr lang="en-IN" dirty="0"/>
              <a:t> IEEE - 2013 </a:t>
            </a:r>
          </a:p>
          <a:p>
            <a:pPr marL="0" indent="0" algn="just">
              <a:buNone/>
            </a:pPr>
            <a:r>
              <a:rPr lang="en-IN" dirty="0"/>
              <a:t>[3] </a:t>
            </a:r>
            <a:r>
              <a:rPr lang="en-IN" dirty="0" err="1"/>
              <a:t>XinLiu</a:t>
            </a:r>
            <a:r>
              <a:rPr lang="en-IN" dirty="0"/>
              <a:t>, Qian Zhang*, </a:t>
            </a:r>
            <a:r>
              <a:rPr lang="en-IN" dirty="0" err="1"/>
              <a:t>RuPeng</a:t>
            </a:r>
            <a:r>
              <a:rPr lang="en-IN" dirty="0"/>
              <a:t> Luan, Feng Yu Applications of Perceptual </a:t>
            </a:r>
            <a:r>
              <a:rPr lang="en-IN" dirty="0" err="1"/>
              <a:t>HashAlgorithm</a:t>
            </a:r>
            <a:r>
              <a:rPr lang="en-IN" dirty="0"/>
              <a:t> in Agriculture Images, 2013 IEEE. </a:t>
            </a:r>
          </a:p>
          <a:p>
            <a:pPr marL="0" indent="0" algn="just">
              <a:buNone/>
            </a:pPr>
            <a:r>
              <a:rPr lang="en-IN" dirty="0"/>
              <a:t>[4] ” XUE </a:t>
            </a:r>
            <a:r>
              <a:rPr lang="en-IN" dirty="0" err="1"/>
              <a:t>Jinlin</a:t>
            </a:r>
            <a:r>
              <a:rPr lang="en-IN" dirty="0"/>
              <a:t>, </a:t>
            </a:r>
            <a:r>
              <a:rPr lang="en-IN" dirty="0" err="1"/>
              <a:t>XULiming</a:t>
            </a:r>
            <a:r>
              <a:rPr lang="en-IN" dirty="0"/>
              <a:t> “Autonomous Agricultural Robot and </a:t>
            </a:r>
            <a:r>
              <a:rPr lang="en-IN" dirty="0" err="1"/>
              <a:t>ItsRowGuidance</a:t>
            </a:r>
            <a:r>
              <a:rPr lang="en-IN" dirty="0"/>
              <a:t> ” IEEE 2010. </a:t>
            </a:r>
          </a:p>
          <a:p>
            <a:pPr marL="0" indent="0" algn="just">
              <a:buNone/>
            </a:pPr>
            <a:r>
              <a:rPr lang="en-IN" dirty="0"/>
              <a:t>[5] Sanjay B. </a:t>
            </a:r>
            <a:r>
              <a:rPr lang="en-IN" dirty="0" err="1"/>
              <a:t>Patilet</a:t>
            </a:r>
            <a:r>
              <a:rPr lang="en-IN" dirty="0"/>
              <a:t> al “Leaf Disease Severity </a:t>
            </a:r>
            <a:r>
              <a:rPr lang="en-IN" dirty="0" err="1"/>
              <a:t>MeasurementUsing</a:t>
            </a:r>
            <a:r>
              <a:rPr lang="en-IN" dirty="0"/>
              <a:t> Image Processing” / International Journal of Engineering and Technology Vol.3 (5), 297- 301 2011 </a:t>
            </a:r>
          </a:p>
          <a:p>
            <a:pPr marL="0" indent="0" algn="just">
              <a:buNone/>
            </a:pPr>
            <a:r>
              <a:rPr lang="en-IN" dirty="0"/>
              <a:t>[6] </a:t>
            </a:r>
            <a:r>
              <a:rPr lang="en-IN" dirty="0" err="1"/>
              <a:t>SajjadYaghoubi</a:t>
            </a:r>
            <a:r>
              <a:rPr lang="en-IN" dirty="0"/>
              <a:t>, Negar Ali </a:t>
            </a:r>
            <a:r>
              <a:rPr lang="en-IN" dirty="0" err="1"/>
              <a:t>Akbarzadeh</a:t>
            </a:r>
            <a:r>
              <a:rPr lang="en-IN" dirty="0"/>
              <a:t>, </a:t>
            </a:r>
            <a:r>
              <a:rPr lang="en-IN" dirty="0" err="1"/>
              <a:t>ShadiSadeghiBazargani“Autonomous</a:t>
            </a:r>
            <a:r>
              <a:rPr lang="en-IN" dirty="0"/>
              <a:t> Robots for </a:t>
            </a:r>
            <a:r>
              <a:rPr lang="en-IN" dirty="0" err="1"/>
              <a:t>AgriculturalTasks</a:t>
            </a:r>
            <a:r>
              <a:rPr lang="en-IN" dirty="0"/>
              <a:t> and Farm Assignment and </a:t>
            </a:r>
            <a:r>
              <a:rPr lang="en-IN" dirty="0" err="1"/>
              <a:t>FutureTrends</a:t>
            </a:r>
            <a:r>
              <a:rPr lang="en-IN" dirty="0"/>
              <a:t> in </a:t>
            </a:r>
            <a:r>
              <a:rPr lang="en-IN" dirty="0" err="1"/>
              <a:t>Agro</a:t>
            </a:r>
            <a:r>
              <a:rPr lang="en-IN" dirty="0"/>
              <a:t> Robots”, International Journal of Mechanical &amp;</a:t>
            </a:r>
            <a:r>
              <a:rPr lang="en-IN" dirty="0" err="1"/>
              <a:t>MechatronicsEngineering</a:t>
            </a:r>
            <a:r>
              <a:rPr lang="en-IN" dirty="0"/>
              <a:t> IJMME-IJENSjune2013. </a:t>
            </a:r>
          </a:p>
          <a:p>
            <a:pPr marL="0" indent="0" algn="just">
              <a:buNone/>
            </a:pPr>
            <a:r>
              <a:rPr lang="en-IN" dirty="0"/>
              <a:t>[7] Pedersen S. </a:t>
            </a:r>
            <a:r>
              <a:rPr lang="en-IN" dirty="0" err="1"/>
              <a:t>M,Fountas</a:t>
            </a:r>
            <a:r>
              <a:rPr lang="en-IN" dirty="0"/>
              <a:t> S and Blackmore S “Agricultural Robots – Applications and Economic Perspective”, University of </a:t>
            </a:r>
            <a:r>
              <a:rPr lang="en-IN" dirty="0" err="1"/>
              <a:t>Copenhagen,Institute</a:t>
            </a:r>
            <a:r>
              <a:rPr lang="en-IN" dirty="0"/>
              <a:t> of Food and Resource Economics. </a:t>
            </a:r>
          </a:p>
          <a:p>
            <a:pPr marL="0" indent="0" algn="just">
              <a:buNone/>
            </a:pPr>
            <a:r>
              <a:rPr lang="en-IN" dirty="0"/>
              <a:t>[8] ” liming wang, </a:t>
            </a:r>
            <a:r>
              <a:rPr lang="en-IN" dirty="0" err="1"/>
              <a:t>Jianboshi</a:t>
            </a:r>
            <a:r>
              <a:rPr lang="en-IN" dirty="0"/>
              <a:t>, Gang song and I-fan </a:t>
            </a:r>
            <a:r>
              <a:rPr lang="en-IN" dirty="0" err="1"/>
              <a:t>shen“Object</a:t>
            </a:r>
            <a:r>
              <a:rPr lang="en-IN" dirty="0"/>
              <a:t> detection combining </a:t>
            </a:r>
            <a:r>
              <a:rPr lang="en-IN" dirty="0" err="1"/>
              <a:t>recognitionand</a:t>
            </a:r>
            <a:r>
              <a:rPr lang="en-IN" dirty="0"/>
              <a:t> segmentation”, </a:t>
            </a:r>
            <a:r>
              <a:rPr lang="en-IN" dirty="0" err="1"/>
              <a:t>Fudanuniversity</a:t>
            </a:r>
            <a:r>
              <a:rPr lang="en-IN" dirty="0"/>
              <a:t> shanghai</a:t>
            </a:r>
          </a:p>
        </p:txBody>
      </p:sp>
    </p:spTree>
    <p:extLst>
      <p:ext uri="{BB962C8B-B14F-4D97-AF65-F5344CB8AC3E}">
        <p14:creationId xmlns:p14="http://schemas.microsoft.com/office/powerpoint/2010/main" val="2770029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001808-D586-45AD-9B68-E9A7DD288A7F}"/>
              </a:ext>
            </a:extLst>
          </p:cNvPr>
          <p:cNvSpPr>
            <a:spLocks noGrp="1"/>
          </p:cNvSpPr>
          <p:nvPr>
            <p:ph idx="1"/>
          </p:nvPr>
        </p:nvSpPr>
        <p:spPr>
          <a:xfrm>
            <a:off x="1010653" y="84221"/>
            <a:ext cx="10419347" cy="5811253"/>
          </a:xfrm>
        </p:spPr>
        <p:txBody>
          <a:bodyPr>
            <a:noAutofit/>
          </a:bodyPr>
          <a:lstStyle/>
          <a:p>
            <a:pPr algn="just">
              <a:spcBef>
                <a:spcPts val="0"/>
              </a:spcBef>
              <a:spcAft>
                <a:spcPts val="0"/>
              </a:spcAft>
            </a:pPr>
            <a:r>
              <a:rPr lang="en-US" b="0" i="0" dirty="0">
                <a:solidFill>
                  <a:srgbClr val="0E101A"/>
                </a:solidFill>
                <a:effectLst/>
              </a:rPr>
              <a:t>For instance, most farmers in the developing world will watch their crops being consumed by pests such as armyworms, stalk borer, Black cutworm, and Asiatic Garden beetles simply because they do not have money to purchase pesticides. Several diseases also lead to crop failure. </a:t>
            </a:r>
          </a:p>
          <a:p>
            <a:pPr algn="just">
              <a:spcBef>
                <a:spcPts val="0"/>
              </a:spcBef>
              <a:spcAft>
                <a:spcPts val="0"/>
              </a:spcAft>
            </a:pPr>
            <a:r>
              <a:rPr lang="en-US" b="0" i="0" dirty="0">
                <a:solidFill>
                  <a:srgbClr val="0E101A"/>
                </a:solidFill>
                <a:effectLst/>
              </a:rPr>
              <a:t>Some of these diseases include leaf blight, Pythium, and southern rust. Pests and diseases, if not detected and dealt with early enough, may lead to massive crop failure.</a:t>
            </a:r>
          </a:p>
          <a:p>
            <a:pPr marL="0" indent="0" algn="just">
              <a:spcBef>
                <a:spcPts val="0"/>
              </a:spcBef>
              <a:spcAft>
                <a:spcPts val="0"/>
              </a:spcAft>
              <a:buNone/>
            </a:pPr>
            <a:r>
              <a:rPr lang="en-US" b="1" i="0" dirty="0">
                <a:solidFill>
                  <a:srgbClr val="0E101A"/>
                </a:solidFill>
                <a:effectLst/>
              </a:rPr>
              <a:t>Poor Farming Practices</a:t>
            </a:r>
          </a:p>
          <a:p>
            <a:pPr algn="just">
              <a:spcBef>
                <a:spcPts val="0"/>
              </a:spcBef>
              <a:spcAft>
                <a:spcPts val="0"/>
              </a:spcAft>
            </a:pPr>
            <a:r>
              <a:rPr lang="en-US" b="0" i="0" dirty="0">
                <a:solidFill>
                  <a:srgbClr val="0E101A"/>
                </a:solidFill>
                <a:effectLst/>
              </a:rPr>
              <a:t>Poor farming methods and techniques will also lead to crop failure. The poor farming methods are mostly as a result of lack of knowledge of modern farming techniques and lack of funds to embrace the technology in farming. </a:t>
            </a:r>
          </a:p>
          <a:p>
            <a:pPr algn="just">
              <a:spcBef>
                <a:spcPts val="0"/>
              </a:spcBef>
              <a:spcAft>
                <a:spcPts val="0"/>
              </a:spcAft>
            </a:pPr>
            <a:r>
              <a:rPr lang="en-US" b="0" i="0" dirty="0">
                <a:solidFill>
                  <a:srgbClr val="0E101A"/>
                </a:solidFill>
                <a:effectLst/>
              </a:rPr>
              <a:t>The farming methods that could lead to crop failure include mono-cropping and failure to apply fertilizers and pesticides. </a:t>
            </a:r>
          </a:p>
          <a:p>
            <a:pPr algn="just">
              <a:spcBef>
                <a:spcPts val="0"/>
              </a:spcBef>
              <a:spcAft>
                <a:spcPts val="0"/>
              </a:spcAft>
            </a:pPr>
            <a:r>
              <a:rPr lang="en-US" b="0" i="0" dirty="0">
                <a:solidFill>
                  <a:srgbClr val="0E101A"/>
                </a:solidFill>
                <a:effectLst/>
              </a:rPr>
              <a:t>Application and practice of the new and the superior farming methods go a long way in curbing and reducing crop failure.</a:t>
            </a:r>
          </a:p>
          <a:p>
            <a:pPr marL="0" indent="0" algn="just">
              <a:spcBef>
                <a:spcPts val="0"/>
              </a:spcBef>
              <a:spcAft>
                <a:spcPts val="0"/>
              </a:spcAft>
              <a:buNone/>
            </a:pPr>
            <a:r>
              <a:rPr lang="en-US" b="1" i="0" dirty="0">
                <a:solidFill>
                  <a:srgbClr val="0E101A"/>
                </a:solidFill>
                <a:effectLst/>
              </a:rPr>
              <a:t>Human Activities</a:t>
            </a:r>
          </a:p>
          <a:p>
            <a:pPr algn="just">
              <a:spcBef>
                <a:spcPts val="0"/>
              </a:spcBef>
              <a:spcAft>
                <a:spcPts val="0"/>
              </a:spcAft>
            </a:pPr>
            <a:r>
              <a:rPr lang="en-US" b="0" i="0" dirty="0">
                <a:solidFill>
                  <a:srgbClr val="0E101A"/>
                </a:solidFill>
                <a:effectLst/>
              </a:rPr>
              <a:t>Several human activities affect the prosperity of crops in the fields. </a:t>
            </a:r>
          </a:p>
          <a:p>
            <a:pPr algn="just">
              <a:spcBef>
                <a:spcPts val="0"/>
              </a:spcBef>
              <a:spcAft>
                <a:spcPts val="0"/>
              </a:spcAft>
            </a:pPr>
            <a:r>
              <a:rPr lang="en-US" b="0" i="0" dirty="0">
                <a:solidFill>
                  <a:srgbClr val="0E101A"/>
                </a:solidFill>
                <a:effectLst/>
              </a:rPr>
              <a:t>The application of harsh chemicals could lead to the wilting of the crops. Other activities that could lead to crop failures include poor disposal of industrial waste products which may increase levels of greenhouse gases in the atmosphere. </a:t>
            </a:r>
          </a:p>
          <a:p>
            <a:pPr algn="just">
              <a:spcBef>
                <a:spcPts val="0"/>
              </a:spcBef>
              <a:spcAft>
                <a:spcPts val="0"/>
              </a:spcAft>
            </a:pPr>
            <a:r>
              <a:rPr lang="en-US" b="0" i="0" dirty="0">
                <a:solidFill>
                  <a:srgbClr val="0E101A"/>
                </a:solidFill>
                <a:effectLst/>
              </a:rPr>
              <a:t>The effects of these gases, such as sulfur dioxide, lead to the fall of acid rain and blockage of leaf pores. These phenomena lead to crop wilting and the result is crop failure.</a:t>
            </a:r>
          </a:p>
          <a:p>
            <a:endParaRPr lang="en-IN" dirty="0"/>
          </a:p>
        </p:txBody>
      </p:sp>
    </p:spTree>
    <p:extLst>
      <p:ext uri="{BB962C8B-B14F-4D97-AF65-F5344CB8AC3E}">
        <p14:creationId xmlns:p14="http://schemas.microsoft.com/office/powerpoint/2010/main" val="1232927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CDF4F-FBE2-4B89-94F5-1E52ED499129}"/>
              </a:ext>
            </a:extLst>
          </p:cNvPr>
          <p:cNvSpPr>
            <a:spLocks noGrp="1"/>
          </p:cNvSpPr>
          <p:nvPr>
            <p:ph type="title"/>
          </p:nvPr>
        </p:nvSpPr>
        <p:spPr/>
        <p:txBody>
          <a:bodyPr/>
          <a:lstStyle/>
          <a:p>
            <a:r>
              <a:rPr lang="en-IN" dirty="0"/>
              <a:t>Objective </a:t>
            </a:r>
          </a:p>
        </p:txBody>
      </p:sp>
      <p:sp>
        <p:nvSpPr>
          <p:cNvPr id="3" name="Content Placeholder 2">
            <a:extLst>
              <a:ext uri="{FF2B5EF4-FFF2-40B4-BE49-F238E27FC236}">
                <a16:creationId xmlns:a16="http://schemas.microsoft.com/office/drawing/2014/main" id="{09FB08A0-6D00-47F1-AF36-D0CF7EC672FF}"/>
              </a:ext>
            </a:extLst>
          </p:cNvPr>
          <p:cNvSpPr>
            <a:spLocks noGrp="1"/>
          </p:cNvSpPr>
          <p:nvPr>
            <p:ph idx="1"/>
          </p:nvPr>
        </p:nvSpPr>
        <p:spPr/>
        <p:txBody>
          <a:bodyPr/>
          <a:lstStyle/>
          <a:p>
            <a:r>
              <a:rPr lang="en-US" dirty="0"/>
              <a:t>Our project is concerned with the farmer and the cultivation land. </a:t>
            </a:r>
          </a:p>
          <a:p>
            <a:r>
              <a:rPr lang="en-US" dirty="0"/>
              <a:t>It uses a camera and all the sensors which are used to monitor the agricultural land. </a:t>
            </a:r>
          </a:p>
          <a:p>
            <a:r>
              <a:rPr lang="en-US" dirty="0"/>
              <a:t>It can be used from the plantation period to harvesting period. </a:t>
            </a:r>
          </a:p>
          <a:p>
            <a:r>
              <a:rPr lang="en-US" dirty="0"/>
              <a:t>It detects plant type and calculates the area of the field itself. </a:t>
            </a:r>
          </a:p>
          <a:p>
            <a:r>
              <a:rPr lang="en-US" dirty="0"/>
              <a:t>The robot monitors the field, checks the soil health based on moisture level and Ph level. </a:t>
            </a:r>
          </a:p>
          <a:p>
            <a:r>
              <a:rPr lang="en-US" dirty="0"/>
              <a:t>The plant health is judged based on its leaf color. </a:t>
            </a:r>
          </a:p>
          <a:p>
            <a:r>
              <a:rPr lang="en-US" dirty="0"/>
              <a:t>The robot prompts farmer, if any problem associated with the field is found in local language. </a:t>
            </a:r>
            <a:endParaRPr lang="en-IN" dirty="0"/>
          </a:p>
          <a:p>
            <a:endParaRPr lang="en-IN" dirty="0"/>
          </a:p>
        </p:txBody>
      </p:sp>
    </p:spTree>
    <p:extLst>
      <p:ext uri="{BB962C8B-B14F-4D97-AF65-F5344CB8AC3E}">
        <p14:creationId xmlns:p14="http://schemas.microsoft.com/office/powerpoint/2010/main" val="3269410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A1822-5EE5-42EF-BAC3-9F5B5FF486F3}"/>
              </a:ext>
            </a:extLst>
          </p:cNvPr>
          <p:cNvSpPr>
            <a:spLocks noGrp="1"/>
          </p:cNvSpPr>
          <p:nvPr>
            <p:ph type="title"/>
          </p:nvPr>
        </p:nvSpPr>
        <p:spPr/>
        <p:txBody>
          <a:bodyPr/>
          <a:lstStyle/>
          <a:p>
            <a:r>
              <a:rPr lang="en-US" dirty="0"/>
              <a:t>Scope of Project</a:t>
            </a:r>
            <a:endParaRPr lang="en-IN" dirty="0"/>
          </a:p>
        </p:txBody>
      </p:sp>
      <p:sp>
        <p:nvSpPr>
          <p:cNvPr id="3" name="Content Placeholder 2">
            <a:extLst>
              <a:ext uri="{FF2B5EF4-FFF2-40B4-BE49-F238E27FC236}">
                <a16:creationId xmlns:a16="http://schemas.microsoft.com/office/drawing/2014/main" id="{0DF5FD59-A060-40A9-BBC8-12D358D82D73}"/>
              </a:ext>
            </a:extLst>
          </p:cNvPr>
          <p:cNvSpPr>
            <a:spLocks noGrp="1"/>
          </p:cNvSpPr>
          <p:nvPr>
            <p:ph idx="1"/>
          </p:nvPr>
        </p:nvSpPr>
        <p:spPr/>
        <p:txBody>
          <a:bodyPr/>
          <a:lstStyle/>
          <a:p>
            <a:pPr algn="just"/>
            <a:r>
              <a:rPr lang="en-US" dirty="0"/>
              <a:t>This Project will prompt further headway in field of farming. </a:t>
            </a:r>
          </a:p>
          <a:p>
            <a:pPr algn="just"/>
            <a:r>
              <a:rPr lang="en-US" dirty="0"/>
              <a:t>By decreasing human efforts in unfavorable climatic conditions, the plants well being will lie in safe hands. </a:t>
            </a:r>
          </a:p>
          <a:p>
            <a:pPr algn="just"/>
            <a:r>
              <a:rPr lang="en-US" dirty="0"/>
              <a:t>This project will open entryways to another mechanical progression in observation and will at last prompt advancement in agriculture field.</a:t>
            </a:r>
            <a:endParaRPr lang="en-IN" dirty="0"/>
          </a:p>
        </p:txBody>
      </p:sp>
    </p:spTree>
    <p:extLst>
      <p:ext uri="{BB962C8B-B14F-4D97-AF65-F5344CB8AC3E}">
        <p14:creationId xmlns:p14="http://schemas.microsoft.com/office/powerpoint/2010/main" val="3116953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9D203-F38B-4B25-A6EE-E359B50BCA66}"/>
              </a:ext>
            </a:extLst>
          </p:cNvPr>
          <p:cNvSpPr>
            <a:spLocks noGrp="1"/>
          </p:cNvSpPr>
          <p:nvPr>
            <p:ph type="title"/>
          </p:nvPr>
        </p:nvSpPr>
        <p:spPr>
          <a:xfrm>
            <a:off x="1069848" y="147748"/>
            <a:ext cx="10058400" cy="1609344"/>
          </a:xfrm>
        </p:spPr>
        <p:txBody>
          <a:bodyPr/>
          <a:lstStyle/>
          <a:p>
            <a:r>
              <a:rPr lang="en-IN" dirty="0"/>
              <a:t>Methodology</a:t>
            </a:r>
          </a:p>
        </p:txBody>
      </p:sp>
      <p:sp>
        <p:nvSpPr>
          <p:cNvPr id="3" name="Content Placeholder 2">
            <a:extLst>
              <a:ext uri="{FF2B5EF4-FFF2-40B4-BE49-F238E27FC236}">
                <a16:creationId xmlns:a16="http://schemas.microsoft.com/office/drawing/2014/main" id="{318897E2-052C-4DE9-8043-95F6331DB57B}"/>
              </a:ext>
            </a:extLst>
          </p:cNvPr>
          <p:cNvSpPr>
            <a:spLocks noGrp="1"/>
          </p:cNvSpPr>
          <p:nvPr>
            <p:ph idx="1"/>
          </p:nvPr>
        </p:nvSpPr>
        <p:spPr>
          <a:xfrm>
            <a:off x="1069848" y="1664208"/>
            <a:ext cx="10058400" cy="4050792"/>
          </a:xfrm>
        </p:spPr>
        <p:txBody>
          <a:bodyPr>
            <a:noAutofit/>
          </a:bodyPr>
          <a:lstStyle/>
          <a:p>
            <a:pPr algn="just"/>
            <a:r>
              <a:rPr lang="en-US" dirty="0"/>
              <a:t>The agricultural robot will be using a chassis as a base to connect and assemble everything on it, will be consisting of four motors. Two of which are high torque motors and the rest being gear motors. The robot is capable of doing four separate functions. </a:t>
            </a:r>
          </a:p>
          <a:p>
            <a:pPr algn="just"/>
            <a:r>
              <a:rPr lang="en-US" dirty="0"/>
              <a:t>1. Crop monitoring </a:t>
            </a:r>
          </a:p>
          <a:p>
            <a:pPr algn="just"/>
            <a:r>
              <a:rPr lang="en-US" dirty="0"/>
              <a:t>2. Soil fertility check </a:t>
            </a:r>
          </a:p>
          <a:p>
            <a:pPr algn="just"/>
            <a:r>
              <a:rPr lang="en-US" dirty="0"/>
              <a:t>3. Irrigation System </a:t>
            </a:r>
          </a:p>
          <a:p>
            <a:pPr algn="just"/>
            <a:r>
              <a:rPr lang="en-US" dirty="0"/>
              <a:t>4. Environment monitoring </a:t>
            </a:r>
          </a:p>
          <a:p>
            <a:pPr algn="just"/>
            <a:r>
              <a:rPr lang="en-US" dirty="0"/>
              <a:t>These functions will be working in different modes. Programming of different modes is done separately. </a:t>
            </a:r>
          </a:p>
          <a:p>
            <a:pPr algn="just"/>
            <a:r>
              <a:rPr lang="en-US" dirty="0"/>
              <a:t>The sharp sensor gives input to the robot by measuring the length and breadth of the field. </a:t>
            </a:r>
          </a:p>
          <a:p>
            <a:pPr algn="just"/>
            <a:r>
              <a:rPr lang="en-US" dirty="0"/>
              <a:t>Arduino is programmed in such a way that, after getting the data of length and breadth of field, mode will be selected in which the robot is made to work. </a:t>
            </a:r>
          </a:p>
        </p:txBody>
      </p:sp>
    </p:spTree>
    <p:extLst>
      <p:ext uri="{BB962C8B-B14F-4D97-AF65-F5344CB8AC3E}">
        <p14:creationId xmlns:p14="http://schemas.microsoft.com/office/powerpoint/2010/main" val="37136047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150</TotalTime>
  <Words>5766</Words>
  <Application>Microsoft Office PowerPoint</Application>
  <PresentationFormat>Widescreen</PresentationFormat>
  <Paragraphs>459</Paragraphs>
  <Slides>54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Courier New</vt:lpstr>
      <vt:lpstr>Rockwell</vt:lpstr>
      <vt:lpstr>Rockwell Condensed</vt:lpstr>
      <vt:lpstr>Symbol</vt:lpstr>
      <vt:lpstr>Wingdings</vt:lpstr>
      <vt:lpstr>Wood Type</vt:lpstr>
      <vt:lpstr>Design &amp; development of Autonomous Farming With Plant health Indication System</vt:lpstr>
      <vt:lpstr>Description </vt:lpstr>
      <vt:lpstr>Description</vt:lpstr>
      <vt:lpstr>Introduction </vt:lpstr>
      <vt:lpstr>Problem statement </vt:lpstr>
      <vt:lpstr>PowerPoint Presentation</vt:lpstr>
      <vt:lpstr>Objective </vt:lpstr>
      <vt:lpstr>Scope of Project</vt:lpstr>
      <vt:lpstr>Methodology</vt:lpstr>
      <vt:lpstr>PowerPoint Presentation</vt:lpstr>
      <vt:lpstr>PowerPoint Presentation</vt:lpstr>
      <vt:lpstr>Schematic Diagram </vt:lpstr>
      <vt:lpstr>Construction of the project </vt:lpstr>
      <vt:lpstr>PowerPoint Presentation</vt:lpstr>
      <vt:lpstr>Note</vt:lpstr>
      <vt:lpstr>Features &amp; Future Scope </vt:lpstr>
      <vt:lpstr>Components </vt:lpstr>
      <vt:lpstr>Literature Review </vt:lpstr>
      <vt:lpstr>Paper 1 </vt:lpstr>
      <vt:lpstr>Paper 2 </vt:lpstr>
      <vt:lpstr>Paper 3 </vt:lpstr>
      <vt:lpstr>Paper 4 </vt:lpstr>
      <vt:lpstr>Literature Gap Identified </vt:lpstr>
      <vt:lpstr>Components required </vt:lpstr>
      <vt:lpstr>Data preparation</vt:lpstr>
      <vt:lpstr>ESP 32 Connection for Open cv </vt:lpstr>
      <vt:lpstr>Defected images of leaf for data set </vt:lpstr>
      <vt:lpstr>Defected images </vt:lpstr>
      <vt:lpstr>PowerPoint Presentation</vt:lpstr>
      <vt:lpstr>The Arduino IoT Cloud is a online platform that makes it easy for you to create, deploy and monitor IoT projects.</vt:lpstr>
      <vt:lpstr>Circuit connection of Board to ESP 32 for Cloud Interaction  IDE design</vt:lpstr>
      <vt:lpstr>ESP32-CAM FTDI Connection</vt:lpstr>
      <vt:lpstr>Step 2: Creating a Thing</vt:lpstr>
      <vt:lpstr>Step 3: Adding credentials</vt:lpstr>
      <vt:lpstr>6. NTC Thermistor Temperature Sensor Module &amp; IDE design</vt:lpstr>
      <vt:lpstr>Soil Moisture Sensor Module</vt:lpstr>
      <vt:lpstr>Pin connection of sensor </vt:lpstr>
      <vt:lpstr>Humidity Sensor (DHT22)</vt:lpstr>
      <vt:lpstr>Installing ESP32CAM Library</vt:lpstr>
      <vt:lpstr>Source Code/Program for ESP32 CAM Module</vt:lpstr>
      <vt:lpstr>Python Library Installation</vt:lpstr>
      <vt:lpstr>Hardware purchase </vt:lpstr>
      <vt:lpstr>Pin diagram of fan to Arduino </vt:lpstr>
      <vt:lpstr>ESP 32 Cam + inbuilt wi-fi module with temperature &amp; humidity sensor </vt:lpstr>
      <vt:lpstr>Soil moisture sensor + submersible water motor with relay  </vt:lpstr>
      <vt:lpstr>Arduino + assembly </vt:lpstr>
      <vt:lpstr>Code </vt:lpstr>
      <vt:lpstr>PowerPoint Presentation</vt:lpstr>
      <vt:lpstr>PowerPoint Presentation</vt:lpstr>
      <vt:lpstr>PowerPoint Presentation</vt:lpstr>
      <vt:lpstr>Possible Outcomes </vt:lpstr>
      <vt:lpstr>Advantages </vt:lpstr>
      <vt:lpstr>Proposed Plan of action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Ganesh Borule</dc:creator>
  <cp:lastModifiedBy>Ganesh Borule</cp:lastModifiedBy>
  <cp:revision>98</cp:revision>
  <dcterms:created xsi:type="dcterms:W3CDTF">2022-09-12T09:01:07Z</dcterms:created>
  <dcterms:modified xsi:type="dcterms:W3CDTF">2023-03-13T07:45:50Z</dcterms:modified>
</cp:coreProperties>
</file>